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361" r:id="rId3"/>
    <p:sldId id="257" r:id="rId4"/>
    <p:sldId id="258" r:id="rId5"/>
    <p:sldId id="259" r:id="rId6"/>
    <p:sldId id="355" r:id="rId7"/>
    <p:sldId id="356" r:id="rId8"/>
    <p:sldId id="357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345" r:id="rId26"/>
    <p:sldId id="324" r:id="rId27"/>
    <p:sldId id="348" r:id="rId28"/>
    <p:sldId id="350" r:id="rId29"/>
    <p:sldId id="351" r:id="rId30"/>
    <p:sldId id="347" r:id="rId31"/>
    <p:sldId id="332" r:id="rId32"/>
    <p:sldId id="333" r:id="rId33"/>
    <p:sldId id="334" r:id="rId34"/>
    <p:sldId id="349" r:id="rId35"/>
    <p:sldId id="360" r:id="rId36"/>
    <p:sldId id="359" r:id="rId37"/>
    <p:sldId id="292" r:id="rId38"/>
  </p:sldIdLst>
  <p:sldSz cx="9144000" cy="6858000" type="screen4x3"/>
  <p:notesSz cx="6797675" cy="9926638"/>
  <p:defaultTextStyle>
    <a:defPPr>
      <a:defRPr lang="ca-ES"/>
    </a:defPPr>
    <a:lvl1pPr marL="0" indent="0" algn="l" defTabSz="914400">
      <a:lnSpc>
        <a:spcPct val="100000"/>
      </a:lnSpc>
      <a:buNone/>
      <a:defRPr lang="es-ES_tradnl" sz="2400">
        <a:solidFill>
          <a:schemeClr val="dk1"/>
        </a:solidFill>
        <a:latin typeface="Times New Roman"/>
      </a:defRPr>
    </a:lvl1pPr>
    <a:lvl2pPr marL="457200" indent="0" algn="l" defTabSz="914400">
      <a:lnSpc>
        <a:spcPct val="100000"/>
      </a:lnSpc>
      <a:buNone/>
      <a:defRPr lang="es-ES_tradnl" sz="2400">
        <a:solidFill>
          <a:schemeClr val="dk1"/>
        </a:solidFill>
        <a:latin typeface="Times New Roman"/>
      </a:defRPr>
    </a:lvl2pPr>
    <a:lvl3pPr marL="914400" indent="0" algn="l" defTabSz="914400">
      <a:lnSpc>
        <a:spcPct val="100000"/>
      </a:lnSpc>
      <a:buNone/>
      <a:defRPr lang="es-ES_tradnl" sz="2400">
        <a:solidFill>
          <a:schemeClr val="dk1"/>
        </a:solidFill>
        <a:latin typeface="Times New Roman"/>
      </a:defRPr>
    </a:lvl3pPr>
    <a:lvl4pPr marL="1371600" indent="0" algn="l" defTabSz="914400">
      <a:lnSpc>
        <a:spcPct val="100000"/>
      </a:lnSpc>
      <a:buNone/>
      <a:defRPr lang="es-ES_tradnl" sz="2400">
        <a:solidFill>
          <a:schemeClr val="dk1"/>
        </a:solidFill>
        <a:latin typeface="Times New Roman"/>
      </a:defRPr>
    </a:lvl4pPr>
    <a:lvl5pPr marL="1828800" indent="0" algn="l" defTabSz="914400">
      <a:lnSpc>
        <a:spcPct val="100000"/>
      </a:lnSpc>
      <a:buNone/>
      <a:defRPr lang="es-ES_tradnl" sz="2400">
        <a:solidFill>
          <a:schemeClr val="dk1"/>
        </a:solidFill>
        <a:latin typeface="Times New Roman"/>
      </a:defRPr>
    </a:lvl5pPr>
    <a:lvl6pPr>
      <a:defRPr lang="es-ES_tradnl" sz="1800"/>
    </a:lvl6pPr>
    <a:lvl7pPr>
      <a:defRPr lang="es-ES_tradnl" sz="1800"/>
    </a:lvl7pPr>
    <a:lvl8pPr>
      <a:defRPr lang="es-ES_tradnl" sz="1800"/>
    </a:lvl8pPr>
    <a:lvl9pPr>
      <a:defRPr lang="es-ES_tradnl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2765DC77-DA39-1D24-0472-4CBCC93F7C49}">
  <a:tblStyle styleId="{2765DC77-DA39-1D24-0472-4CBCC93F7C49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534B921-9A54-E3F2-2AB6-F8E4D54894C6}" styleName="Medium Style 1 - Accent 6">
    <a:wholeTbl>
      <a:tcTxStyle>
        <a:fontRef idx="minor"/>
        <a:schemeClr val="dk1"/>
      </a:tcTxStyle>
      <a:tcStyle>
        <a:tcBdr>
          <a:left>
            <a:ln w="12700">
              <a:solidFill>
                <a:schemeClr val="accent6"/>
              </a:solidFill>
            </a:ln>
          </a:left>
          <a:right>
            <a:ln w="12700">
              <a:solidFill>
                <a:schemeClr val="accent6"/>
              </a:solidFill>
            </a:ln>
          </a:right>
          <a:top>
            <a:ln w="12700">
              <a:solidFill>
                <a:schemeClr val="accent6"/>
              </a:solidFill>
            </a:ln>
          </a:top>
          <a:bottom>
            <a:ln w="12700">
              <a:solidFill>
                <a:schemeClr val="accent6"/>
              </a:solidFill>
            </a:ln>
          </a:bottom>
          <a:insideH>
            <a:ln w="12700">
              <a:solidFill>
                <a:schemeClr val="accent6"/>
              </a:solidFill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band2V>
      <a:tcStyle>
        <a:tcBdr/>
        <a:fill>
          <a:solidFill>
            <a:schemeClr val="accent6">
              <a:tint val="2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accent6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C400B3C-FDF9-B931-2CBD-4BF1150A6324}" styleName="Medium Style 2 - Accent 6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C85174A-A628-85F3-955C-9CB3DE707F01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01"/>
          <p:cNvSpPr>
            <a:spLocks noGrp="1" noChangeShapeType="1"/>
          </p:cNvSpPr>
          <p:nvPr>
            <p:ph type="dt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5" name="Shape 1002"/>
          <p:cNvSpPr>
            <a:spLocks noGrp="1" noChangeShapeType="1"/>
          </p:cNvSpPr>
          <p:nvPr>
            <p:ph type="ftr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6" name="Shape 1003"/>
          <p:cNvSpPr>
            <a:spLocks noGrp="1" noChangeShapeType="1"/>
          </p:cNvSpPr>
          <p:nvPr>
            <p:ph type="sldNum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ShapeType="1"/>
          </p:cNvSpPr>
          <p:nvPr userDrawn="1"/>
        </p:nvSpPr>
        <p:spPr bwMode="auto">
          <a:xfrm>
            <a:off x="2133599" y="6476999"/>
            <a:ext cx="7010398" cy="380999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 lvl="0" algn="ctr">
              <a:spcBef>
                <a:spcPts val="0"/>
              </a:spcBef>
              <a:defRPr/>
            </a:pPr>
            <a:r>
              <a:rPr lang="es-ES_tradnl" sz="1600" b="1">
                <a:solidFill>
                  <a:schemeClr val="lt1"/>
                </a:solidFill>
                <a:latin typeface="Arial"/>
              </a:rPr>
              <a:t>SERVEI DE RECOLLIDA DE RESIDUS, NETEJA VIÀRIA I DE PLATGES</a:t>
            </a:r>
            <a:endParaRPr/>
          </a:p>
        </p:txBody>
      </p:sp>
      <p:sp>
        <p:nvSpPr>
          <p:cNvPr id="5" name="Rectangle 3"/>
          <p:cNvSpPr/>
          <p:nvPr userDrawn="1"/>
        </p:nvSpPr>
        <p:spPr bwMode="auto">
          <a:xfrm>
            <a:off x="0" y="6476999"/>
            <a:ext cx="2142000" cy="380999"/>
          </a:xfrm>
          <a:prstGeom prst="rect">
            <a:avLst/>
          </a:prstGeom>
          <a:solidFill>
            <a:srgbClr val="969696"/>
          </a:solidFill>
        </p:spPr>
        <p:txBody>
          <a:bodyPr lIns="91440" tIns="45720" rIns="91440" bIns="45720"/>
          <a:lstStyle/>
          <a:p>
            <a:pPr marL="342900" lvl="0" algn="ctr">
              <a:spcBef>
                <a:spcPts val="0"/>
              </a:spcBef>
              <a:defRPr/>
            </a:pPr>
            <a:r>
              <a:rPr lang="es-ES" sz="1600" b="1">
                <a:solidFill>
                  <a:schemeClr val="lt1"/>
                </a:solidFill>
                <a:latin typeface="Arial"/>
              </a:rPr>
              <a:t>Abril 2021</a:t>
            </a:r>
            <a:endParaRPr lang="es-ES" sz="16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1" descr="Imatge Corporativa 5"/>
          <p:cNvPicPr>
            <a:picLocks noGrp="1" noChangeAspect="1"/>
          </p:cNvPicPr>
          <p:nvPr/>
        </p:nvPicPr>
        <p:blipFill>
          <a:blip r:embed="rId4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r="65625"/>
          <a:stretch/>
        </p:blipFill>
        <p:spPr bwMode="auto">
          <a:xfrm>
            <a:off x="0" y="0"/>
            <a:ext cx="3143239" cy="595311"/>
          </a:xfrm>
          <a:prstGeom prst="rect">
            <a:avLst/>
          </a:prstGeom>
          <a:noFill/>
        </p:spPr>
      </p:pic>
      <p:sp>
        <p:nvSpPr>
          <p:cNvPr id="5" name="2 Marcador de número de diapositiva"/>
          <p:cNvSpPr>
            <a:spLocks noGrp="1"/>
          </p:cNvSpPr>
          <p:nvPr>
            <p:ph type="sldNum" sz="quarter" idx="4"/>
          </p:nvPr>
        </p:nvSpPr>
        <p:spPr bwMode="auto">
          <a:xfrm>
            <a:off x="6553199" y="6356349"/>
            <a:ext cx="213359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28B932-5B8A-4751-927F-6F7FA8B0BD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"/>
          <p:cNvSpPr>
            <a:spLocks noGrp="1" noChangeShapeType="1"/>
          </p:cNvSpPr>
          <p:nvPr userDrawn="1"/>
        </p:nvSpPr>
        <p:spPr bwMode="auto">
          <a:xfrm>
            <a:off x="2133599" y="6476999"/>
            <a:ext cx="7010398" cy="380999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 lvl="0" algn="ctr">
              <a:spcBef>
                <a:spcPts val="0"/>
              </a:spcBef>
              <a:defRPr/>
            </a:pPr>
            <a:r>
              <a:rPr lang="es-ES_tradnl" sz="1600" b="1">
                <a:solidFill>
                  <a:schemeClr val="lt1"/>
                </a:solidFill>
                <a:latin typeface="Arial"/>
              </a:rPr>
              <a:t>SERVEI DE RECOLLIDA DE RESIDUS, NETEJA VIÀRIA I DE PLATGES</a:t>
            </a:r>
            <a:endParaRPr/>
          </a:p>
        </p:txBody>
      </p:sp>
      <p:sp>
        <p:nvSpPr>
          <p:cNvPr id="7" name="Rectangle 3"/>
          <p:cNvSpPr/>
          <p:nvPr userDrawn="1"/>
        </p:nvSpPr>
        <p:spPr bwMode="auto">
          <a:xfrm>
            <a:off x="0" y="6476999"/>
            <a:ext cx="2142000" cy="380999"/>
          </a:xfrm>
          <a:prstGeom prst="rect">
            <a:avLst/>
          </a:prstGeom>
          <a:solidFill>
            <a:srgbClr val="969696"/>
          </a:solidFill>
        </p:spPr>
        <p:txBody>
          <a:bodyPr lIns="91440" tIns="45720" rIns="91440" bIns="45720"/>
          <a:lstStyle/>
          <a:p>
            <a:pPr marL="342900" lvl="0" algn="ctr">
              <a:spcBef>
                <a:spcPts val="0"/>
              </a:spcBef>
              <a:defRPr/>
            </a:pPr>
            <a:r>
              <a:rPr lang="es-ES" sz="1600" b="1">
                <a:solidFill>
                  <a:schemeClr val="lt1"/>
                </a:solidFill>
                <a:latin typeface="Arial"/>
              </a:rPr>
              <a:t>Abril 2021</a:t>
            </a:r>
            <a:endParaRPr lang="es-E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indent="0" algn="ctr" defTabSz="914400">
        <a:lnSpc>
          <a:spcPct val="100000"/>
        </a:lnSpc>
        <a:buNone/>
        <a:defRPr lang="es-ES_tradnl" sz="4400">
          <a:solidFill>
            <a:schemeClr val="dk2"/>
          </a:solidFill>
          <a:latin typeface="Times New Roman"/>
        </a:defRPr>
      </a:lvl1pPr>
      <a:lvl2pPr marL="0" indent="0" algn="ctr" defTabSz="914400">
        <a:lnSpc>
          <a:spcPct val="100000"/>
        </a:lnSpc>
        <a:buNone/>
        <a:defRPr lang="es-ES_tradnl" sz="4400">
          <a:solidFill>
            <a:schemeClr val="dk2"/>
          </a:solidFill>
          <a:latin typeface="Times New Roman"/>
        </a:defRPr>
      </a:lvl2pPr>
      <a:lvl3pPr marL="0" indent="0" algn="ctr" defTabSz="914400">
        <a:lnSpc>
          <a:spcPct val="100000"/>
        </a:lnSpc>
        <a:buNone/>
        <a:defRPr lang="es-ES_tradnl" sz="4400">
          <a:solidFill>
            <a:schemeClr val="dk2"/>
          </a:solidFill>
          <a:latin typeface="Times New Roman"/>
        </a:defRPr>
      </a:lvl3pPr>
      <a:lvl4pPr marL="0" indent="0" algn="ctr" defTabSz="914400">
        <a:lnSpc>
          <a:spcPct val="100000"/>
        </a:lnSpc>
        <a:buNone/>
        <a:defRPr lang="es-ES_tradnl" sz="4400">
          <a:solidFill>
            <a:schemeClr val="dk2"/>
          </a:solidFill>
          <a:latin typeface="Times New Roman"/>
        </a:defRPr>
      </a:lvl4pPr>
      <a:lvl5pPr marL="0" indent="0" algn="ctr" defTabSz="914400">
        <a:lnSpc>
          <a:spcPct val="100000"/>
        </a:lnSpc>
        <a:buNone/>
        <a:defRPr lang="es-ES_tradnl" sz="4400">
          <a:solidFill>
            <a:schemeClr val="dk2"/>
          </a:solidFill>
          <a:latin typeface="Times New Roman"/>
        </a:defRPr>
      </a:lvl5pPr>
      <a:lvl6pPr>
        <a:defRPr lang="es-ES_tradnl" sz="1800"/>
      </a:lvl6pPr>
      <a:lvl7pPr>
        <a:defRPr lang="es-ES_tradnl" sz="1800"/>
      </a:lvl7pPr>
      <a:lvl8pPr>
        <a:defRPr lang="es-ES_tradnl" sz="1800"/>
      </a:lvl8pPr>
      <a:lvl9pPr>
        <a:defRPr lang="es-ES_tradnl" sz="1800"/>
      </a:lvl9pPr>
    </p:titleStyle>
    <p:bodyStyle>
      <a:lvl1pPr marL="342900" indent="-342900" algn="l" defTabSz="914400">
        <a:lnSpc>
          <a:spcPct val="100000"/>
        </a:lnSpc>
        <a:spcBef>
          <a:spcPts val="0"/>
        </a:spcBef>
        <a:buChar char="•"/>
        <a:defRPr lang="es-ES_tradnl" sz="3200">
          <a:solidFill>
            <a:schemeClr val="dk1"/>
          </a:solidFill>
          <a:latin typeface="Times New Roman"/>
        </a:defRPr>
      </a:lvl1pPr>
      <a:lvl2pPr marL="742950" indent="-285750" algn="l" defTabSz="914400">
        <a:lnSpc>
          <a:spcPct val="100000"/>
        </a:lnSpc>
        <a:spcBef>
          <a:spcPts val="0"/>
        </a:spcBef>
        <a:buChar char="–"/>
        <a:defRPr lang="es-ES_tradnl" sz="2800">
          <a:solidFill>
            <a:schemeClr val="dk1"/>
          </a:solidFill>
          <a:latin typeface="Times New Roman"/>
        </a:defRPr>
      </a:lvl2pPr>
      <a:lvl3pPr marL="1143000" indent="-228600" algn="l" defTabSz="914400">
        <a:lnSpc>
          <a:spcPct val="100000"/>
        </a:lnSpc>
        <a:spcBef>
          <a:spcPts val="0"/>
        </a:spcBef>
        <a:buChar char="•"/>
        <a:defRPr lang="es-ES_tradnl" sz="2400">
          <a:solidFill>
            <a:schemeClr val="dk1"/>
          </a:solidFill>
          <a:latin typeface="Times New Roman"/>
        </a:defRPr>
      </a:lvl3pPr>
      <a:lvl4pPr marL="1600200" indent="-228600" algn="l" defTabSz="914400">
        <a:lnSpc>
          <a:spcPct val="100000"/>
        </a:lnSpc>
        <a:spcBef>
          <a:spcPts val="0"/>
        </a:spcBef>
        <a:buChar char="–"/>
        <a:defRPr lang="es-ES_tradnl" sz="2000">
          <a:solidFill>
            <a:schemeClr val="dk1"/>
          </a:solidFill>
          <a:latin typeface="Times New Roman"/>
        </a:defRPr>
      </a:lvl4pPr>
      <a:lvl5pPr marL="2057400" indent="-228600" algn="l" defTabSz="914400">
        <a:lnSpc>
          <a:spcPct val="100000"/>
        </a:lnSpc>
        <a:spcBef>
          <a:spcPts val="0"/>
        </a:spcBef>
        <a:buChar char="»"/>
        <a:defRPr lang="es-ES_tradnl" sz="2000">
          <a:solidFill>
            <a:schemeClr val="dk1"/>
          </a:solidFill>
          <a:latin typeface="Times New Roman"/>
        </a:defRPr>
      </a:lvl5pPr>
      <a:lvl6pPr>
        <a:defRPr lang="es-ES_tradnl" sz="1800"/>
      </a:lvl6pPr>
      <a:lvl7pPr>
        <a:defRPr lang="es-ES_tradnl" sz="1800"/>
      </a:lvl7pPr>
      <a:lvl8pPr>
        <a:defRPr lang="es-ES_tradnl" sz="1800"/>
      </a:lvl8pPr>
      <a:lvl9pPr>
        <a:defRPr lang="es-ES_tradnl" sz="1800"/>
      </a:lvl9pPr>
    </p:bodyStyle>
    <p:otherStyle>
      <a:lvl1pPr marL="0" indent="0" algn="l" defTabSz="914400">
        <a:lnSpc>
          <a:spcPct val="100000"/>
        </a:lnSpc>
        <a:buNone/>
        <a:defRPr lang="es-ES_tradnl" sz="2400">
          <a:solidFill>
            <a:schemeClr val="dk1"/>
          </a:solidFill>
          <a:latin typeface="Times New Roman"/>
        </a:defRPr>
      </a:lvl1pPr>
      <a:lvl2pPr marL="457200" indent="0" algn="l" defTabSz="914400">
        <a:lnSpc>
          <a:spcPct val="100000"/>
        </a:lnSpc>
        <a:buNone/>
        <a:defRPr lang="es-ES_tradnl" sz="2400">
          <a:solidFill>
            <a:schemeClr val="dk1"/>
          </a:solidFill>
          <a:latin typeface="Times New Roman"/>
        </a:defRPr>
      </a:lvl2pPr>
      <a:lvl3pPr marL="914400" indent="0" algn="l" defTabSz="914400">
        <a:lnSpc>
          <a:spcPct val="100000"/>
        </a:lnSpc>
        <a:buNone/>
        <a:defRPr lang="es-ES_tradnl" sz="2400">
          <a:solidFill>
            <a:schemeClr val="dk1"/>
          </a:solidFill>
          <a:latin typeface="Times New Roman"/>
        </a:defRPr>
      </a:lvl3pPr>
      <a:lvl4pPr marL="1371600" indent="0" algn="l" defTabSz="914400">
        <a:lnSpc>
          <a:spcPct val="100000"/>
        </a:lnSpc>
        <a:buNone/>
        <a:defRPr lang="es-ES_tradnl" sz="2400">
          <a:solidFill>
            <a:schemeClr val="dk1"/>
          </a:solidFill>
          <a:latin typeface="Times New Roman"/>
        </a:defRPr>
      </a:lvl4pPr>
      <a:lvl5pPr marL="1828800" indent="0" algn="l" defTabSz="914400">
        <a:lnSpc>
          <a:spcPct val="100000"/>
        </a:lnSpc>
        <a:buNone/>
        <a:defRPr lang="es-ES_tradnl" sz="2400">
          <a:solidFill>
            <a:schemeClr val="dk1"/>
          </a:solidFill>
          <a:latin typeface="Times New Roman"/>
        </a:defRPr>
      </a:lvl5pPr>
      <a:lvl6pPr>
        <a:defRPr lang="es-ES_tradnl" sz="1800"/>
      </a:lvl6pPr>
      <a:lvl7pPr>
        <a:defRPr lang="es-ES_tradnl" sz="1800"/>
      </a:lvl7pPr>
      <a:lvl8pPr>
        <a:defRPr lang="es-ES_tradnl" sz="1800"/>
      </a:lvl8pPr>
      <a:lvl9pPr>
        <a:defRPr lang="es-ES_tradnl" sz="1800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68009" y="1457017"/>
            <a:ext cx="5567985" cy="3170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98296" y="2624473"/>
            <a:ext cx="6055191" cy="2854329"/>
          </a:xfrm>
          <a:prstGeom prst="rect">
            <a:avLst/>
          </a:prstGeom>
        </p:spPr>
      </p:pic>
      <p:sp>
        <p:nvSpPr>
          <p:cNvPr id="5" name="Rectángulo 1"/>
          <p:cNvSpPr/>
          <p:nvPr/>
        </p:nvSpPr>
        <p:spPr bwMode="auto">
          <a:xfrm>
            <a:off x="-19436" y="595436"/>
            <a:ext cx="2142000" cy="5867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6" name="9 Rectángulo"/>
          <p:cNvSpPr>
            <a:spLocks noGrp="1" noChangeShapeType="1"/>
          </p:cNvSpPr>
          <p:nvPr/>
        </p:nvSpPr>
        <p:spPr bwMode="auto">
          <a:xfrm>
            <a:off x="2770187" y="571479"/>
            <a:ext cx="6374027" cy="82299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</a:rPr>
              <a:t>2. VALORACIÓ DE LES OFERTES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</a:rPr>
              <a:t>2.2. VALORACIÓ SOBRE 2 i 3 </a:t>
            </a:r>
            <a:endParaRPr/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2.2.3. PRINCIPALS CONCLUSIONS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9"/>
          <p:cNvSpPr/>
          <p:nvPr/>
        </p:nvSpPr>
        <p:spPr bwMode="auto">
          <a:xfrm>
            <a:off x="2411759" y="1643802"/>
            <a:ext cx="6628264" cy="21031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/>
            </a:pPr>
            <a:r>
              <a:rPr lang="es-ES" sz="1200" b="1">
                <a:latin typeface="+mn-lt"/>
              </a:rPr>
              <a:t>RESUM CONCLUSIONS LOT 1 </a:t>
            </a:r>
          </a:p>
          <a:p>
            <a:pPr algn="just">
              <a:defRPr/>
            </a:pPr>
            <a:endParaRPr sz="1200" b="1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s-ES" sz="1200">
              <a:latin typeface="Arial"/>
            </a:endParaRPr>
          </a:p>
          <a:p>
            <a:pPr algn="just">
              <a:defRPr/>
            </a:pPr>
            <a:endParaRPr lang="es-ES" sz="1200">
              <a:latin typeface="Arial"/>
            </a:endParaRPr>
          </a:p>
          <a:p>
            <a:pPr algn="just">
              <a:defRPr/>
            </a:pPr>
            <a:endParaRPr lang="es-ES" sz="1200">
              <a:latin typeface="Arial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2517510" y="1888982"/>
            <a:ext cx="6092921" cy="1341235"/>
          </a:xfrm>
          <a:prstGeom prst="rect">
            <a:avLst/>
          </a:prstGeom>
          <a:noFill/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2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ASPECTES MÉS RELLEVANTS EN LA VALORACIÓ DE LES OFERTES</a:t>
            </a:r>
          </a:p>
          <a:p>
            <a:pPr>
              <a:defRPr/>
            </a:pPr>
            <a:endParaRPr sz="1200" b="1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ca-ES" sz="1200" b="1" i="0" u="none" strike="noStrike" cap="none" spc="0">
                <a:solidFill>
                  <a:schemeClr val="bg2"/>
                </a:solidFill>
                <a:latin typeface="Arial"/>
                <a:ea typeface="Arial"/>
                <a:cs typeface="Arial"/>
              </a:rPr>
              <a:t>TOTAL D’HORES DE SERVEI EN RELACIÓ AL PRESSUPOST OFERTAT</a:t>
            </a:r>
            <a:endParaRPr sz="1200" b="1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1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1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4349782" y="1932608"/>
            <a:ext cx="914436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" name="Text Box 8"/>
          <p:cNvSpPr/>
          <p:nvPr/>
        </p:nvSpPr>
        <p:spPr bwMode="auto">
          <a:xfrm>
            <a:off x="0" y="642915"/>
            <a:ext cx="2145483" cy="80175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1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2.2. VALORACIÓ SOBRE 2 i </a:t>
            </a:r>
            <a:r>
              <a:rPr lang="ca-ES" sz="700" b="1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700" b="1" dirty="0" smtClean="0"/>
              <a:t>                </a:t>
            </a:r>
            <a:r>
              <a:rPr lang="ca-ES" sz="700" dirty="0" smtClean="0"/>
              <a:t>2.2.1  METODOLOGIA</a:t>
            </a:r>
            <a:endParaRPr lang="ca-ES" sz="7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700" dirty="0" smtClean="0"/>
              <a:t>                2.2.2. CRITERIS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 smtClean="0">
                <a:latin typeface="+mn-lt"/>
              </a:rPr>
              <a:t>              2.2.3</a:t>
            </a:r>
            <a:r>
              <a:rPr lang="ca-ES" sz="700" b="1" dirty="0">
                <a:latin typeface="+mn-lt"/>
              </a:rPr>
              <a:t>. PRINCIPALS CONCLUSIONS</a:t>
            </a:r>
            <a:endParaRPr b="1"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15217" y="595436"/>
            <a:ext cx="2107345" cy="5867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9 Rectángulo"/>
          <p:cNvSpPr>
            <a:spLocks noGrp="1" noChangeShapeType="1"/>
          </p:cNvSpPr>
          <p:nvPr/>
        </p:nvSpPr>
        <p:spPr bwMode="auto">
          <a:xfrm>
            <a:off x="2770187" y="571479"/>
            <a:ext cx="6374027" cy="82299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</a:rPr>
              <a:t>2. VALORACIÓ DE LES OFERTES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</a:rPr>
              <a:t>2.2. VALORACIÓ SOBRE 2 i 3 </a:t>
            </a:r>
            <a:endParaRPr/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2.2.3. PRINCIPALS CONCLUSIONS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ángulo 9"/>
          <p:cNvSpPr/>
          <p:nvPr/>
        </p:nvSpPr>
        <p:spPr bwMode="auto">
          <a:xfrm>
            <a:off x="2411759" y="1512073"/>
            <a:ext cx="6628264" cy="21031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/>
            </a:pPr>
            <a:r>
              <a:rPr lang="es-ES" sz="1200" b="1">
                <a:latin typeface="+mn-lt"/>
              </a:rPr>
              <a:t>RESUM CONCLUSIONS LOT 2 </a:t>
            </a:r>
            <a:endParaRPr lang="es-ES" sz="1200" b="1">
              <a:latin typeface="Arial"/>
            </a:endParaRPr>
          </a:p>
          <a:p>
            <a:pPr algn="just">
              <a:defRPr/>
            </a:pPr>
            <a:endParaRPr sz="1200" b="1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s-ES" sz="1200">
              <a:latin typeface="Arial"/>
            </a:endParaRPr>
          </a:p>
          <a:p>
            <a:pPr algn="just">
              <a:defRPr/>
            </a:pPr>
            <a:endParaRPr lang="es-ES" sz="1200">
              <a:latin typeface="Arial"/>
            </a:endParaRPr>
          </a:p>
        </p:txBody>
      </p:sp>
      <p:sp>
        <p:nvSpPr>
          <p:cNvPr id="7" name="6 Forma"/>
          <p:cNvSpPr/>
          <p:nvPr/>
        </p:nvSpPr>
        <p:spPr bwMode="auto">
          <a:xfrm>
            <a:off x="2517510" y="1888982"/>
            <a:ext cx="6123989" cy="2651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7793" indent="-217793" algn="just">
              <a:buFont typeface="Arial"/>
              <a:buChar char="•"/>
              <a:defRPr/>
            </a:pPr>
            <a:r>
              <a:rPr lang="ca-E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Lot a</a:t>
            </a:r>
            <a:r>
              <a:rPr lang="ca-ES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mb reserva de mercat per empreses d’economia social i d’inserció.</a:t>
            </a:r>
          </a:p>
          <a:p>
            <a:pPr marL="217793" indent="-217793" algn="just">
              <a:buFont typeface="Arial"/>
              <a:buChar char="•"/>
              <a:defRPr/>
            </a:pPr>
            <a:r>
              <a:rPr lang="ca-E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Una única empresa a licitació: Solidança Treball, EI, SL. </a:t>
            </a:r>
            <a:endParaRPr lang="ca-ES" sz="12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17793" indent="-217793" algn="just">
              <a:buFont typeface="Arial"/>
              <a:buChar char="•"/>
              <a:defRPr/>
            </a:pPr>
            <a:r>
              <a:rPr lang="ca-E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Millora els requeriments del PPT (</a:t>
            </a:r>
            <a:r>
              <a:rPr lang="ca-ES" sz="1200" b="0" i="0" u="none" strike="noStrike" cap="none" spc="0">
                <a:solidFill>
                  <a:srgbClr val="000000"/>
                </a:solidFill>
                <a:latin typeface="+mn-lt"/>
                <a:ea typeface="+mn-lt"/>
                <a:cs typeface="+mn-lt"/>
              </a:rPr>
              <a:t>76,25 punts).</a:t>
            </a:r>
            <a:endParaRPr lang="ca-ES"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17793" indent="-217793" algn="just">
              <a:buFont typeface="Arial"/>
              <a:buChar char="•"/>
              <a:defRPr/>
            </a:pPr>
            <a:r>
              <a:rPr lang="ca-ES" sz="12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85,83 %</a:t>
            </a:r>
            <a:r>
              <a:rPr lang="ca-ES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d'hores totals de personal cobert amb persones en risc d'exclusió social (</a:t>
            </a:r>
            <a:r>
              <a:rPr lang="ca-E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27.438 hores eq/any)</a:t>
            </a:r>
            <a:r>
              <a:rPr lang="ca-ES" sz="12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</a:p>
          <a:p>
            <a:pPr marL="217793" indent="-217793" algn="just">
              <a:buFont typeface="Arial"/>
              <a:buChar char="•"/>
              <a:defRPr/>
            </a:pPr>
            <a:r>
              <a:rPr lang="ca-E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Solidança es compromet a reutilitzar un 6% dels voluminosos recollits, en el marc d'un model innovador que fomenta la prevenció i la preparació per a la reutilització dels residus voluminosos com a impuls de l’economia circular. </a:t>
            </a:r>
          </a:p>
          <a:p>
            <a:pPr marL="217793" indent="-217793" algn="just">
              <a:buFont typeface="Arial"/>
              <a:buChar char="•"/>
              <a:defRPr/>
            </a:pPr>
            <a:r>
              <a:rPr lang="ca-E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Prestació del servei de recollida dins de les 48h laborables següents a la recepció de la trucada.</a:t>
            </a:r>
          </a:p>
          <a:p>
            <a:pPr marL="217793" indent="-217793" algn="just">
              <a:buFont typeface="Arial"/>
              <a:buChar char="•"/>
              <a:defRPr/>
            </a:pPr>
            <a:r>
              <a:rPr lang="ca-E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Proposa vehicles  lleugers, que s’adapten a la configuració de la ciutat per assegurar la mobilitat i accessibilitat fins a tots els habitatges i  garantir el servei de proximitat.</a:t>
            </a:r>
          </a:p>
          <a:p>
            <a:pPr marL="217793" indent="-217793" algn="just">
              <a:buFont typeface="Arial"/>
              <a:buChar char="•"/>
              <a:defRPr/>
            </a:pPr>
            <a:r>
              <a:rPr lang="ca-E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62.500,00 € destinats al Programa d'Educació Ambiental.</a:t>
            </a:r>
          </a:p>
        </p:txBody>
      </p:sp>
      <p:graphicFrame>
        <p:nvGraphicFramePr>
          <p:cNvPr id="8" name="7 Tabla"/>
          <p:cNvGraphicFramePr>
            <a:graphicFrameLocks/>
          </p:cNvGraphicFramePr>
          <p:nvPr/>
        </p:nvGraphicFramePr>
        <p:xfrm>
          <a:off x="4022863" y="4526316"/>
          <a:ext cx="2564604" cy="1835736"/>
        </p:xfrm>
        <a:graphic>
          <a:graphicData uri="http://schemas.openxmlformats.org/drawingml/2006/table">
            <a:tbl>
              <a:tblPr firstRow="1" bandRow="1">
                <a:tableStyleId>{7534B921-9A54-E3F2-2AB6-F8E4D54894C6}</a:tableStyleId>
              </a:tblPr>
              <a:tblGrid>
                <a:gridCol w="1282302"/>
                <a:gridCol w="1282302"/>
              </a:tblGrid>
              <a:tr h="464139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SOLIDANÇA TREBALL</a:t>
                      </a:r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57199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_tradnl" sz="1400" b="0" i="0" u="none" strike="noStrike" cap="none" spc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11.775,6</a:t>
                      </a:r>
                      <a:r>
                        <a:rPr lang="es-ES_tradnl" sz="1400" b="0" i="0" u="none" strike="noStrike" cap="none" spc="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14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h/</a:t>
                      </a:r>
                      <a:r>
                        <a:rPr lang="es-ES_tradnl" sz="1400" b="0" i="0" u="none" strike="noStrike" cap="none" spc="0" dirty="0" err="1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any</a:t>
                      </a:r>
                      <a:r>
                        <a:rPr lang="es-ES_tradnl" sz="14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lang="es-ES_tradnl" sz="14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de </a:t>
                      </a:r>
                      <a:r>
                        <a:rPr lang="es-ES_tradnl" sz="14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lang="es-ES_tradnl" sz="1400" b="0" i="0" u="none" strike="noStrike" cap="none" spc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bg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57199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_tradnl" sz="14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2.659.546,55 € (IVA </a:t>
                      </a:r>
                      <a:r>
                        <a:rPr lang="es-ES_tradnl" sz="1400" b="0" i="0" u="none" strike="noStrike" cap="none" spc="0" dirty="0" err="1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inclòs</a:t>
                      </a:r>
                      <a:r>
                        <a:rPr lang="es-ES_tradnl" sz="1400" b="0" i="0" u="none" strike="noStrike" cap="none" spc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bg1"/>
                      </a:solidFill>
                    </a:lnT>
                    <a:lnB w="12699" algn="ctr">
                      <a:solidFill>
                        <a:schemeClr val="bg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57199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_tradnl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5,41% baixa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bg1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8"/>
          <p:cNvSpPr/>
          <p:nvPr/>
        </p:nvSpPr>
        <p:spPr bwMode="auto">
          <a:xfrm>
            <a:off x="0" y="642915"/>
            <a:ext cx="2145483" cy="80175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2.2. VALORACIÓ SOBRE 2 i </a:t>
            </a:r>
            <a:r>
              <a:rPr lang="ca-ES" sz="700" b="1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700" b="1" dirty="0" smtClean="0"/>
              <a:t>                 </a:t>
            </a:r>
            <a:r>
              <a:rPr lang="ca-ES" sz="700" dirty="0" smtClean="0"/>
              <a:t>2.2.1  METODOLOGIA</a:t>
            </a:r>
            <a:endParaRPr lang="ca-ES" sz="7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700" dirty="0" smtClean="0"/>
              <a:t>                2.2.2. CRITERIS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 smtClean="0">
                <a:latin typeface="+mn-lt"/>
              </a:rPr>
              <a:t>              2.2.3</a:t>
            </a:r>
            <a:r>
              <a:rPr lang="ca-ES" sz="700" b="1" dirty="0">
                <a:latin typeface="+mn-lt"/>
              </a:rPr>
              <a:t>. PRINCIPALS CONCLUSIONS</a:t>
            </a:r>
            <a:endParaRPr b="1"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6" y="595436"/>
            <a:ext cx="2142000" cy="5867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9 Rectángulo"/>
          <p:cNvSpPr>
            <a:spLocks noGrp="1" noChangeShapeType="1"/>
          </p:cNvSpPr>
          <p:nvPr/>
        </p:nvSpPr>
        <p:spPr bwMode="auto">
          <a:xfrm>
            <a:off x="2769973" y="357166"/>
            <a:ext cx="6374027" cy="82299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2000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</a:rPr>
              <a:t>2. VALORACIÓ DE LES OFERTES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  <a:p>
            <a:pPr lvl="0" algn="r">
              <a:defRPr/>
            </a:pPr>
            <a:r>
              <a:rPr lang="ca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</a:rPr>
              <a:t>2.2. VALORACIÓ SOBRE 2 i 3 </a:t>
            </a:r>
            <a:endParaRPr/>
          </a:p>
          <a:p>
            <a:pPr lvl="0" algn="r">
              <a:defRPr/>
            </a:pPr>
            <a:r>
              <a:rPr lang="ca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2.2.3. PRINCIPALS CONCLUSIONS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ángulo 9"/>
          <p:cNvSpPr/>
          <p:nvPr/>
        </p:nvSpPr>
        <p:spPr bwMode="auto">
          <a:xfrm>
            <a:off x="2357422" y="1357298"/>
            <a:ext cx="6628264" cy="21031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/>
            </a:pPr>
            <a:r>
              <a:rPr lang="es-ES" sz="1200" b="1" dirty="0">
                <a:latin typeface="+mn-lt"/>
              </a:rPr>
              <a:t>RESUM CONCLUSIONS LOT  3 </a:t>
            </a:r>
            <a:endParaRPr lang="es-ES" sz="1200" b="1" dirty="0">
              <a:latin typeface="Arial"/>
            </a:endParaRPr>
          </a:p>
          <a:p>
            <a:pPr algn="just">
              <a:defRPr/>
            </a:pPr>
            <a:endParaRPr lang="es-ES" sz="1200" dirty="0">
              <a:latin typeface="Arial"/>
            </a:endParaRPr>
          </a:p>
        </p:txBody>
      </p:sp>
      <p:sp>
        <p:nvSpPr>
          <p:cNvPr id="7" name="6 Forma"/>
          <p:cNvSpPr/>
          <p:nvPr/>
        </p:nvSpPr>
        <p:spPr bwMode="auto">
          <a:xfrm>
            <a:off x="2357422" y="1714488"/>
            <a:ext cx="6110597" cy="307183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7793" indent="-217793" algn="just">
              <a:buFont typeface="Arial"/>
              <a:buChar char="•"/>
              <a:defRPr/>
            </a:pP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Dues empreses a valoració: GEPRECON i SMA. </a:t>
            </a:r>
            <a:endParaRPr sz="1200" b="0" i="0" u="none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17793" indent="-217793" algn="just">
              <a:buFont typeface="Arial"/>
              <a:buChar char="•"/>
              <a:defRPr/>
            </a:pPr>
            <a:r>
              <a:rPr sz="1200" strike="noStrike" cap="none" spc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Ambdues empreses presenten la mateixa proposta d'organització, dimensionat, composició dels equips, i distribució en el territori. Obtenint la mateixa puntuació de 25 punts dels 50 previstos.</a:t>
            </a:r>
            <a:endParaRPr lang="es-ES_tradnl" sz="12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17793" indent="-217793" algn="just">
              <a:buFont typeface="Arial"/>
              <a:buChar char="•"/>
              <a:defRPr/>
            </a:pP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La geolocalització i connectivitat que inclouen els mitjans materials proposats per GEPRECON permet que la informació recollida durant les inspeccions estigui disponible en </a:t>
            </a:r>
            <a:r>
              <a:rPr sz="12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temps real</a:t>
            </a: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a la plataforma, </a:t>
            </a:r>
            <a:r>
              <a:rPr lang="es-ES_tradnl" sz="1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permetent</a:t>
            </a:r>
            <a:r>
              <a:rPr lang="es-ES_tradnl" sz="1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la </a:t>
            </a:r>
            <a:r>
              <a:rPr lang="es-ES_tradnl" sz="1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seva</a:t>
            </a:r>
            <a:r>
              <a:rPr lang="es-ES_tradnl" sz="1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consulta </a:t>
            </a:r>
            <a:r>
              <a:rPr lang="es-ES_tradnl" sz="1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immediata</a:t>
            </a:r>
            <a:r>
              <a:rPr lang="es-ES_tradnl" sz="1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</a:t>
            </a:r>
          </a:p>
          <a:p>
            <a:pPr marL="217793" indent="-217793" algn="just">
              <a:buFont typeface="Arial"/>
              <a:buChar char="•"/>
              <a:defRPr/>
            </a:pPr>
            <a:r>
              <a:rPr lang="es-ES_tradnl" sz="1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També </a:t>
            </a:r>
            <a:r>
              <a:rPr lang="es-ES_tradnl" sz="1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disposa</a:t>
            </a:r>
            <a:r>
              <a:rPr lang="es-ES_tradnl" sz="1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d'un </a:t>
            </a:r>
            <a:r>
              <a:rPr lang="es-ES_tradnl" sz="1200" b="1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software </a:t>
            </a:r>
            <a:r>
              <a:rPr lang="es-ES_tradnl" sz="1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propi </a:t>
            </a: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que compta amb uns potents mòdul GIS i d'anàlisi d’informació que permetrà generar històrics i altres accions de gestió intel·ligent de les dades.</a:t>
            </a:r>
          </a:p>
          <a:p>
            <a:pPr marL="217793" indent="-217793" algn="just">
              <a:buFont typeface="Arial"/>
              <a:buChar char="•"/>
              <a:defRPr/>
            </a:pPr>
            <a:r>
              <a:rPr lang="ca-ES" sz="12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GEPRECON ofereix 1.042 </a:t>
            </a:r>
            <a:r>
              <a:rPr sz="1200">
                <a:latin typeface="Arial"/>
                <a:ea typeface="Arial"/>
                <a:cs typeface="Arial"/>
              </a:rPr>
              <a:t>hores anuals d’agents de proximitat addicionals que l’empresa posarà sense cost al servei per a la posada en marxa i seguiment dels nous serveis innovadors (PaP domiciliari i comercial, tancament contenidors, voluminosos a domicili</a:t>
            </a:r>
            <a:r>
              <a:rPr sz="1200" smtClean="0">
                <a:latin typeface="Arial"/>
                <a:ea typeface="Arial"/>
                <a:cs typeface="Arial"/>
              </a:rPr>
              <a:t>). En front de les només 84 que ofereix l'empresa SMA.</a:t>
            </a:r>
          </a:p>
          <a:p>
            <a:pPr marL="217793" indent="-217793" algn="just">
              <a:buFont typeface="Arial"/>
              <a:buChar char="•"/>
              <a:defRPr/>
            </a:pPr>
            <a:r>
              <a:rPr sz="1200" smtClean="0">
                <a:latin typeface="Arial"/>
                <a:ea typeface="Arial"/>
                <a:cs typeface="Arial"/>
              </a:rPr>
              <a:t>Es en aquests tres conceptes on rauden les diferències principals entre les dues ofertes, a més del preu ofertat per cadascuna d'elles.</a:t>
            </a:r>
            <a:endParaRPr sz="1200">
              <a:latin typeface="Arial"/>
              <a:ea typeface="Arial"/>
              <a:cs typeface="Arial"/>
            </a:endParaRPr>
          </a:p>
          <a:p>
            <a:pPr marL="217793" indent="-217793" algn="just">
              <a:buFont typeface="Arial"/>
              <a:buChar char="•"/>
              <a:defRPr/>
            </a:pPr>
            <a:r>
              <a:rPr sz="1200" b="0" i="0" u="none" strike="noStrike" cap="none" spc="0">
                <a:solidFill/>
                <a:latin typeface="Arial"/>
                <a:ea typeface="Arial"/>
                <a:cs typeface="Arial"/>
              </a:rPr>
              <a:t>Mobilitat dels agents de proximitat amb vehicles "Zero emissions".</a:t>
            </a:r>
          </a:p>
          <a:p>
            <a:pPr marL="217793" indent="-217793" algn="just">
              <a:buFont typeface="Arial"/>
              <a:buChar char="•"/>
              <a:defRPr/>
            </a:pPr>
            <a:r>
              <a:rPr sz="1200" b="0" i="0" u="none" strike="noStrike" cap="none" spc="0">
                <a:solidFill/>
                <a:latin typeface="Arial"/>
                <a:ea typeface="Arial"/>
                <a:cs typeface="Arial"/>
              </a:rPr>
              <a:t>5 idiomes addicionals al català i castellà amb què poden comunicar-se un o varis dels agents de proximitat de GEPRECON (àrab, xinès, francès, anglès i italià).</a:t>
            </a:r>
          </a:p>
          <a:p>
            <a:pPr marL="217793" indent="-217793">
              <a:buFont typeface="Arial"/>
              <a:buChar char="•"/>
              <a:defRPr/>
            </a:pPr>
            <a:endParaRPr sz="1200" b="0" i="0" u="none" strike="noStrike" cap="none" spc="0">
              <a:solidFill/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8" name="7 Tabla"/>
          <p:cNvGraphicFramePr>
            <a:graphicFrameLocks/>
          </p:cNvGraphicFramePr>
          <p:nvPr/>
        </p:nvGraphicFramePr>
        <p:xfrm>
          <a:off x="2500298" y="4929198"/>
          <a:ext cx="6095998" cy="1371597"/>
        </p:xfrm>
        <a:graphic>
          <a:graphicData uri="http://schemas.openxmlformats.org/drawingml/2006/table">
            <a:tbl>
              <a:tblPr firstRow="1" bandRow="1">
                <a:tableStyleId>{7534B921-9A54-E3F2-2AB6-F8E4D54894C6}</a:tableStyleId>
              </a:tblPr>
              <a:tblGrid>
                <a:gridCol w="3047999"/>
                <a:gridCol w="3047999"/>
              </a:tblGrid>
              <a:tr h="4476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GEPRECON</a:t>
                      </a:r>
                    </a:p>
                  </a:txBody>
                  <a:tcPr anchor="ctr">
                    <a:lnR w="19049" algn="ctr">
                      <a:solidFill>
                        <a:schemeClr val="bg1"/>
                      </a:solidFill>
                    </a:lnR>
                    <a:lnB w="19049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</a:rPr>
                        <a:t>SMA</a:t>
                      </a:r>
                    </a:p>
                  </a:txBody>
                  <a:tcPr anchor="ctr">
                    <a:lnL w="19049" algn="ctr">
                      <a:solidFill>
                        <a:schemeClr val="bg1"/>
                      </a:solidFill>
                    </a:lnL>
                    <a:lnB w="19049" algn="ctr">
                      <a:solidFill>
                        <a:schemeClr val="bg1"/>
                      </a:solidFill>
                    </a:lnB>
                  </a:tcPr>
                </a:tc>
              </a:tr>
              <a:tr h="4635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1400" b="0" i="0" u="none" strike="noStrike" cap="none" spc="0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Calibri"/>
                        </a:rPr>
                        <a:t>693.392,97 </a:t>
                      </a:r>
                      <a:r>
                        <a:rPr lang="ca-ES" sz="1400" b="0" i="0" u="none" strike="noStrike" cap="none" spc="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Calibri"/>
                        </a:rPr>
                        <a:t>€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R w="19049" algn="ctr">
                      <a:solidFill>
                        <a:schemeClr val="bg1"/>
                      </a:solidFill>
                    </a:lnR>
                    <a:lnT w="19049" algn="ctr">
                      <a:solidFill>
                        <a:schemeClr val="bg1"/>
                      </a:solidFill>
                    </a:lnT>
                    <a:lnB w="19049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1400" b="0" i="0" u="none" strike="noStrike" cap="none" spc="0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Calibri"/>
                        </a:rPr>
                        <a:t>731.793,78 </a:t>
                      </a:r>
                      <a:r>
                        <a:rPr lang="ca-ES" sz="1400" b="0" i="0" u="none" strike="noStrike" cap="none" spc="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Calibri"/>
                        </a:rPr>
                        <a:t>€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9049" algn="ctr">
                      <a:solidFill>
                        <a:schemeClr val="bg1"/>
                      </a:solidFill>
                    </a:lnL>
                    <a:lnT w="19049" algn="ctr">
                      <a:solidFill>
                        <a:schemeClr val="bg1"/>
                      </a:solidFill>
                    </a:lnT>
                    <a:lnB w="19049" algn="ctr">
                      <a:solidFill>
                        <a:schemeClr val="bg1"/>
                      </a:solidFill>
                    </a:lnB>
                  </a:tcPr>
                </a:tc>
              </a:tr>
              <a:tr h="4603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1400" b="0" i="0" u="none" strike="noStrike" cap="none" spc="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Calibri"/>
                        </a:rPr>
                        <a:t>9,93 % baixa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R w="19049" algn="ctr">
                      <a:solidFill>
                        <a:schemeClr val="bg1"/>
                      </a:solidFill>
                    </a:lnR>
                    <a:lnT w="19049" algn="ctr">
                      <a:solidFill>
                        <a:schemeClr val="bg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1400" b="0" i="0" u="none" strike="noStrike" cap="none" spc="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Calibri"/>
                        </a:rPr>
                        <a:t>4,94 % baixa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9049" algn="ctr">
                      <a:solidFill>
                        <a:schemeClr val="bg1"/>
                      </a:solidFill>
                    </a:lnL>
                    <a:lnT w="19049" algn="ctr">
                      <a:solidFill>
                        <a:schemeClr val="bg1"/>
                      </a:solidFill>
                    </a:lnT>
                  </a:tcPr>
                </a:tc>
              </a:tr>
            </a:tbl>
          </a:graphicData>
        </a:graphic>
      </p:graphicFrame>
      <p:sp>
        <p:nvSpPr>
          <p:cNvPr id="9" name="Text Box 8"/>
          <p:cNvSpPr/>
          <p:nvPr/>
        </p:nvSpPr>
        <p:spPr bwMode="auto">
          <a:xfrm>
            <a:off x="0" y="642915"/>
            <a:ext cx="2145483" cy="77559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1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2.2. VALORACIÓ SOBRE 2 i </a:t>
            </a:r>
            <a:r>
              <a:rPr lang="ca-ES" sz="700" b="1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700" b="1" dirty="0" smtClean="0"/>
              <a:t>                 </a:t>
            </a:r>
            <a:r>
              <a:rPr lang="ca-ES" sz="700" dirty="0" smtClean="0"/>
              <a:t>2.2.1  METODOLOGIA    </a:t>
            </a:r>
            <a:endParaRPr lang="ca-ES" sz="7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700" dirty="0" smtClean="0"/>
              <a:t>                2.2.2. CRITERIS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 smtClean="0">
                <a:latin typeface="+mn-lt"/>
              </a:rPr>
              <a:t>              2.2.3</a:t>
            </a:r>
            <a:r>
              <a:rPr lang="ca-ES" sz="700" b="1" dirty="0">
                <a:latin typeface="+mn-lt"/>
              </a:rPr>
              <a:t>. PRINCIPALS CONCLUSIONS</a:t>
            </a:r>
            <a:endParaRPr b="1"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>
            <a:spLocks noGrp="1" noChangeShapeType="1"/>
          </p:cNvSpPr>
          <p:nvPr/>
        </p:nvSpPr>
        <p:spPr bwMode="auto">
          <a:xfrm>
            <a:off x="2770187" y="571479"/>
            <a:ext cx="6373847" cy="60963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</a:rPr>
              <a:t>2. VALORACIÓ DE LES OFERTES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</a:rPr>
              <a:t>2.3. PUNTUACIÓ OBTINGUDA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Tabla 1"/>
          <p:cNvGraphicFramePr>
            <a:graphicFrameLocks noGrp="1"/>
          </p:cNvGraphicFramePr>
          <p:nvPr/>
        </p:nvGraphicFramePr>
        <p:xfrm>
          <a:off x="2555776" y="1556792"/>
          <a:ext cx="5976664" cy="1448042"/>
        </p:xfrm>
        <a:graphic>
          <a:graphicData uri="http://schemas.openxmlformats.org/drawingml/2006/table">
            <a:tbl>
              <a:tblPr/>
              <a:tblGrid>
                <a:gridCol w="3870325"/>
                <a:gridCol w="666179"/>
                <a:gridCol w="720080"/>
                <a:gridCol w="720080"/>
              </a:tblGrid>
              <a:tr h="792087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1400" b="1">
                          <a:solidFill>
                            <a:srgbClr val="FFFFFF"/>
                          </a:solidFill>
                          <a:latin typeface="+mn-lt"/>
                        </a:rPr>
                        <a:t>LOT 1</a:t>
                      </a:r>
                      <a:endParaRPr sz="1400" b="1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FFFFFF"/>
                          </a:solidFill>
                          <a:latin typeface="+mn-lt"/>
                        </a:rPr>
                        <a:t>PUNTUACIÓ MÀXIMA</a:t>
                      </a:r>
                      <a:endParaRPr sz="800">
                        <a:latin typeface="+mn-lt"/>
                      </a:endParaRPr>
                    </a:p>
                  </a:txBody>
                  <a:tcPr marL="68390" marR="68390" marT="0" marB="0" vert="vert27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900">
                          <a:solidFill>
                            <a:srgbClr val="FFFFFF"/>
                          </a:solidFill>
                          <a:latin typeface="+mn-lt"/>
                        </a:rPr>
                        <a:t>FCC</a:t>
                      </a:r>
                      <a:endParaRPr sz="900">
                        <a:latin typeface="+mn-lt"/>
                      </a:endParaRPr>
                    </a:p>
                  </a:txBody>
                  <a:tcPr marL="68390" marR="68390" marT="0" marB="0" vert="vert27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900">
                          <a:solidFill>
                            <a:srgbClr val="FFFFFF"/>
                          </a:solidFill>
                          <a:latin typeface="+mn-lt"/>
                        </a:rPr>
                        <a:t>VALORIZA</a:t>
                      </a:r>
                      <a:endParaRPr sz="900">
                        <a:latin typeface="+mn-lt"/>
                      </a:endParaRPr>
                    </a:p>
                  </a:txBody>
                  <a:tcPr marL="68390" marR="68390" marT="0" marB="0" vert="vert27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+mn-lt"/>
                        </a:rPr>
                        <a:t>CRITERIS QUE DEPENEN DE JUDICI DE VALOR </a:t>
                      </a:r>
                      <a:endParaRPr lang="es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66,28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28,37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CRITERIS AUTOMÀTICS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101,00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90,33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100,59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201,00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156,61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128,96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2"/>
          <p:cNvGraphicFramePr>
            <a:graphicFrameLocks noGrp="1"/>
          </p:cNvGraphicFramePr>
          <p:nvPr/>
        </p:nvGraphicFramePr>
        <p:xfrm>
          <a:off x="2555776" y="3143634"/>
          <a:ext cx="5256584" cy="1436330"/>
        </p:xfrm>
        <a:graphic>
          <a:graphicData uri="http://schemas.openxmlformats.org/drawingml/2006/table">
            <a:tbl>
              <a:tblPr/>
              <a:tblGrid>
                <a:gridCol w="3888432"/>
                <a:gridCol w="648072"/>
                <a:gridCol w="720080"/>
              </a:tblGrid>
              <a:tr h="78037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a-ES" sz="1400" b="1" i="0" u="none" strike="noStrike" cap="none" spc="0">
                          <a:solidFill>
                            <a:srgbClr val="FFFFFF"/>
                          </a:solidFill>
                          <a:latin typeface="+mn-lt"/>
                          <a:ea typeface="+mn-lt"/>
                          <a:cs typeface="+mn-lt"/>
                        </a:rPr>
                        <a:t>LOT 2</a:t>
                      </a:r>
                      <a:endParaRPr sz="1400"/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FFFFFF"/>
                          </a:solidFill>
                          <a:latin typeface="+mn-lt"/>
                        </a:rPr>
                        <a:t>PUNTUACIÓ MÀXIMA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vert="vert27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FFFFFF"/>
                          </a:solidFill>
                          <a:latin typeface="+mn-lt"/>
                        </a:rPr>
                        <a:t>SOLIDANÇA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vert="vert27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+mn-lt"/>
                        </a:rPr>
                        <a:t>CRITERIS QUE DEPENEN DE JUDICI DE VALOR </a:t>
                      </a:r>
                      <a:endParaRPr lang="es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76,25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CRITERIS AUTOMÀTICS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101,00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101,00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201,00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177,25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3"/>
          <p:cNvGraphicFramePr>
            <a:graphicFrameLocks noGrp="1"/>
          </p:cNvGraphicFramePr>
          <p:nvPr/>
        </p:nvGraphicFramePr>
        <p:xfrm>
          <a:off x="2557538" y="4711770"/>
          <a:ext cx="5974902" cy="1448042"/>
        </p:xfrm>
        <a:graphic>
          <a:graphicData uri="http://schemas.openxmlformats.org/drawingml/2006/table">
            <a:tbl>
              <a:tblPr/>
              <a:tblGrid>
                <a:gridCol w="3886670"/>
                <a:gridCol w="648072"/>
                <a:gridCol w="720080"/>
                <a:gridCol w="720080"/>
              </a:tblGrid>
              <a:tr h="792087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1400" b="1" i="0" u="none" strike="noStrike" cap="none" spc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LOT 3</a:t>
                      </a:r>
                      <a:endParaRPr sz="1400" b="1" i="0" u="none" strike="noStrike" cap="none" spc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FFFFFF"/>
                          </a:solidFill>
                          <a:latin typeface="+mn-lt"/>
                        </a:rPr>
                        <a:t>PUNTUACIÓ MÀXIMA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vert="vert27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FFFFFF"/>
                          </a:solidFill>
                          <a:latin typeface="+mn-lt"/>
                        </a:rPr>
                        <a:t>GEPRECON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vert="vert27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FFFFFF"/>
                          </a:solidFill>
                          <a:latin typeface="+mn-lt"/>
                        </a:rPr>
                        <a:t>SMA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vert="vert27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+mn-lt"/>
                        </a:rPr>
                        <a:t>CRITERIS QUE DEPENEN DE JUDICI DE VALOR </a:t>
                      </a:r>
                      <a:endParaRPr lang="es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68,75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35,00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CRITERIS AUTOMÀTICS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101,00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101,00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>
                          <a:solidFill>
                            <a:srgbClr val="000000"/>
                          </a:solidFill>
                          <a:latin typeface="+mn-lt"/>
                        </a:rPr>
                        <a:t>71,13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201,00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169,75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000000"/>
                          </a:solidFill>
                          <a:latin typeface="+mn-lt"/>
                        </a:rPr>
                        <a:t>106,13</a:t>
                      </a:r>
                      <a:endParaRPr lang="ca-ES" sz="800">
                        <a:latin typeface="+mn-lt"/>
                      </a:endParaRPr>
                    </a:p>
                  </a:txBody>
                  <a:tcPr marL="68390" marR="68390" marT="0" marB="0" anchor="ctr">
                    <a:lnL w="19037" algn="ctr">
                      <a:solidFill>
                        <a:srgbClr val="000000"/>
                      </a:solidFill>
                    </a:lnL>
                    <a:lnR w="19037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37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1"/>
          <p:cNvSpPr/>
          <p:nvPr/>
        </p:nvSpPr>
        <p:spPr bwMode="auto">
          <a:xfrm>
            <a:off x="-19435" y="595435"/>
            <a:ext cx="2142000" cy="5867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9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2.3. PUNTUACIÓ OBTINGUDA </a:t>
            </a:r>
            <a:endParaRPr sz="700" b="1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5" y="595435"/>
            <a:ext cx="2142000" cy="5867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9 Rectángulo"/>
          <p:cNvSpPr>
            <a:spLocks noGrp="1" noChangeShapeType="1"/>
          </p:cNvSpPr>
          <p:nvPr/>
        </p:nvSpPr>
        <p:spPr bwMode="auto">
          <a:xfrm>
            <a:off x="2770187" y="571479"/>
            <a:ext cx="6375215" cy="3962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3. PROPOSTA D'ADJUDICACIÓ</a:t>
            </a:r>
            <a:endParaRPr/>
          </a:p>
        </p:txBody>
      </p:sp>
      <p:sp>
        <p:nvSpPr>
          <p:cNvPr id="6" name="5 Rectángulo"/>
          <p:cNvSpPr/>
          <p:nvPr/>
        </p:nvSpPr>
        <p:spPr bwMode="auto">
          <a:xfrm>
            <a:off x="4539136" y="1853045"/>
            <a:ext cx="259808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graphicFrame>
        <p:nvGraphicFramePr>
          <p:cNvPr id="7" name="6 Tabla"/>
          <p:cNvGraphicFramePr>
            <a:graphicFrameLocks/>
          </p:cNvGraphicFramePr>
          <p:nvPr/>
        </p:nvGraphicFramePr>
        <p:xfrm>
          <a:off x="2366213" y="3017024"/>
          <a:ext cx="6095999" cy="975359"/>
        </p:xfrm>
        <a:graphic>
          <a:graphicData uri="http://schemas.openxmlformats.org/drawingml/2006/table">
            <a:tbl>
              <a:tblPr firstRow="1" bandRow="1">
                <a:tableStyleId>{9C400B3C-FDF9-B931-2CBD-4BF1150A6324}</a:tableStyleId>
              </a:tblPr>
              <a:tblGrid>
                <a:gridCol w="990000"/>
                <a:gridCol w="5105999"/>
              </a:tblGrid>
              <a:tr h="45719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_tradnl" sz="14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Lot 2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_tradnl" sz="14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Servei de recollida concertada a domicili de residus voluminosos</a:t>
                      </a:r>
                      <a:endParaRPr sz="1400" b="1" i="0" u="none" strike="noStrike" cap="none" spc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</a:tr>
              <a:tr h="457199">
                <a:tc gridSpan="2"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s-ES_tradnl" sz="1400" b="1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SOLIDANÇA TREBALL EI, SL.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/>
          </p:cNvGraphicFramePr>
          <p:nvPr/>
        </p:nvGraphicFramePr>
        <p:xfrm>
          <a:off x="2366213" y="4659661"/>
          <a:ext cx="6095999" cy="1036320"/>
        </p:xfrm>
        <a:graphic>
          <a:graphicData uri="http://schemas.openxmlformats.org/drawingml/2006/table">
            <a:tbl>
              <a:tblPr firstRow="1" bandRow="1">
                <a:tableStyleId>{9C400B3C-FDF9-B931-2CBD-4BF1150A6324}</a:tableStyleId>
              </a:tblPr>
              <a:tblGrid>
                <a:gridCol w="990000"/>
                <a:gridCol w="5105999"/>
              </a:tblGrid>
              <a:tr h="47624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_tradnl" sz="14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Lot 3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_tradnl" sz="14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Servei de control de qualitat i educació ambiental amb agents de proximitat</a:t>
                      </a:r>
                    </a:p>
                  </a:txBody>
                  <a:tcPr/>
                </a:tc>
              </a:tr>
              <a:tr h="463548">
                <a:tc gridSpan="2"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s-ES_tradnl" sz="1400" b="1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Técnicas de Control, Prevención y Gestión Ambiental S.L. (GEPRECON)</a:t>
                      </a:r>
                      <a:endParaRPr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/>
          </p:cNvGraphicFramePr>
          <p:nvPr/>
        </p:nvGraphicFramePr>
        <p:xfrm>
          <a:off x="2366213" y="1409833"/>
          <a:ext cx="6095999" cy="981708"/>
        </p:xfrm>
        <a:graphic>
          <a:graphicData uri="http://schemas.openxmlformats.org/drawingml/2006/table">
            <a:tbl>
              <a:tblPr firstRow="1" bandRow="1">
                <a:tableStyleId>{9C400B3C-FDF9-B931-2CBD-4BF1150A6324}</a:tableStyleId>
              </a:tblPr>
              <a:tblGrid>
                <a:gridCol w="990000"/>
                <a:gridCol w="5105999"/>
              </a:tblGrid>
              <a:tr h="47624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_tradnl" sz="14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Lot 1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_tradnl" sz="14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Serveis de recollida selectiva de residus, neteja viària i de platges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</a:tr>
              <a:tr h="463548">
                <a:tc gridSpan="2"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s-ES_tradnl" sz="1400" b="1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FCC MEDIO AMBIENTE, S.A.U. </a:t>
                      </a:r>
                      <a:endParaRPr sz="1400"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b="1" dirty="0">
                <a:latin typeface="+mn-lt"/>
              </a:rPr>
              <a:t>3.PROPOSTA D’ADJUDICACIÓ</a:t>
            </a:r>
            <a:endParaRPr b="1"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1" name="9 Rectángulo"/>
          <p:cNvSpPr>
            <a:spLocks noGrp="1" noChangeShapeType="1"/>
          </p:cNvSpPr>
          <p:nvPr/>
        </p:nvSpPr>
        <p:spPr bwMode="auto">
          <a:xfrm>
            <a:off x="2786050" y="214290"/>
            <a:ext cx="6279557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4. COMPARACIÓ SERVEI ACTUAL I </a:t>
            </a: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FUTUR </a:t>
            </a:r>
            <a:endParaRPr lang="ca-ES" sz="2000" dirty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lang="ca-ES" sz="14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4.1 LOT 1 i 2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lvl="0" algn="r">
              <a:defRPr/>
            </a:pPr>
            <a:r>
              <a:rPr lang="ca-ES" sz="14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4.1.1 SERVEIS DE NETEJA VIÀRIA (1/5)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13" name="12 Tabla"/>
          <p:cNvGraphicFramePr>
            <a:graphicFrameLocks/>
          </p:cNvGraphicFramePr>
          <p:nvPr/>
        </p:nvGraphicFramePr>
        <p:xfrm>
          <a:off x="2357422" y="1285860"/>
          <a:ext cx="6539889" cy="570227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936281"/>
                <a:gridCol w="2301804"/>
                <a:gridCol w="2301804"/>
              </a:tblGrid>
              <a:tr h="2851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sz="1000" b="1"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sz="1000" b="1"/>
                    </a:p>
                  </a:txBody>
                  <a:tcPr anchor="b"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sz="1000" b="1"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5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NETEJA VIÀRIA </a:t>
                      </a:r>
                      <a:endParaRPr sz="10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113.543,44 h.</a:t>
                      </a:r>
                      <a:endParaRPr sz="10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125.607,31 h.</a:t>
                      </a:r>
                      <a:endParaRPr sz="10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/>
          </p:cNvGraphicFramePr>
          <p:nvPr/>
        </p:nvGraphicFramePr>
        <p:xfrm>
          <a:off x="2357422" y="2143116"/>
          <a:ext cx="6572297" cy="4000528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935963"/>
                <a:gridCol w="2323124"/>
                <a:gridCol w="2313210"/>
              </a:tblGrid>
              <a:tr h="285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34907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_tradnl" sz="1000" b="1" i="0" u="none" strike="noStrike" cap="none" spc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Serveis </a:t>
                      </a:r>
                      <a:r>
                        <a:rPr lang="es-ES_tradnl" sz="1000" b="1" i="0" u="none" strike="noStrike" cap="none" spc="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d'escombrada</a:t>
                      </a:r>
                      <a:endParaRPr sz="1000" b="1" i="0" u="none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_tradnl" sz="1000" b="1" i="0" u="none" strike="noStrike" cap="none" spc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87.797,52 </a:t>
                      </a:r>
                      <a:r>
                        <a:rPr lang="es-ES_tradnl" sz="1000" b="1" i="0" u="none" strike="noStrike" cap="none" spc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h.</a:t>
                      </a:r>
                      <a:endParaRPr sz="1000" b="1" i="0" u="none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_tradnl" sz="1000" b="1" i="0" u="none" strike="noStrike" cap="none" spc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90.566,40 </a:t>
                      </a:r>
                      <a:r>
                        <a:rPr lang="es-ES_tradnl" sz="1000" b="1" i="0" u="none" strike="noStrike" cap="none" spc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h.</a:t>
                      </a:r>
                      <a:endParaRPr sz="1000" b="1" i="0" u="none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851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Escombrada manual</a:t>
                      </a:r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noFill/>
                    </a:lnL>
                    <a:lnR w="12700" algn="ctr">
                      <a:noFill/>
                    </a:lnR>
                    <a:lnT w="12699" algn="ctr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 smtClean="0">
                          <a:latin typeface="Arial"/>
                          <a:ea typeface="Arial"/>
                          <a:cs typeface="Arial"/>
                        </a:rPr>
                        <a:t>64.378,80 </a:t>
                      </a: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h.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61.196,80 h.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dirty="0"/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46 sectors de neteja, en torn de matí: freqüències segons temporada 5, 4, 3, 2 c/s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45 sectors de neteja, en torn de matí: 7 c/s (1), 6 c/s (19), 3 c/s (1), 2,5 c/s (24)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Escombrada </a:t>
                      </a:r>
                      <a:r>
                        <a:rPr sz="1000" b="1" i="0" u="none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manual amb vehicle </a:t>
                      </a:r>
                      <a:r>
                        <a:rPr sz="10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auxiliar</a:t>
                      </a:r>
                      <a:endParaRPr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5.793,12 h.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15.686,40 h.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71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 equips, en torn de matí: 6 c/s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6 equips, en torn de matí: d’1 c/s, amb una dedicació del 100% (x1) i 50% (x5)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Servei de </a:t>
                      </a:r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neteja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 en </a:t>
                      </a:r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diumenges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festius</a:t>
                      </a:r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1.503,36 h.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57894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Equips segons temporada (baixa, mitja o alta): 6-7, en torn Matí i 1-2,  Tarda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786050" y="3071810"/>
            <a:ext cx="331059" cy="634531"/>
          </a:xfrm>
          <a:prstGeom prst="rect">
            <a:avLst/>
          </a:prstGeom>
        </p:spPr>
      </p:pic>
      <p:grpSp>
        <p:nvGrpSpPr>
          <p:cNvPr id="21" name="20 Grupo"/>
          <p:cNvGrpSpPr/>
          <p:nvPr/>
        </p:nvGrpSpPr>
        <p:grpSpPr bwMode="auto">
          <a:xfrm>
            <a:off x="3153744" y="3295171"/>
            <a:ext cx="521629" cy="429772"/>
            <a:chOff x="0" y="0"/>
            <a:chExt cx="521629" cy="429772"/>
          </a:xfrm>
        </p:grpSpPr>
        <p:pic>
          <p:nvPicPr>
            <p:cNvPr id="22" name="Imagen 5"/>
            <p:cNvPicPr>
              <a:picLocks noChangeAspect="1"/>
            </p:cNvPicPr>
            <p:nvPr/>
          </p:nvPicPr>
          <p:blipFill>
            <a:blip r:embed="rId3"/>
            <a:srcRect l="59118" t="46512"/>
            <a:stretch/>
          </p:blipFill>
          <p:spPr bwMode="auto">
            <a:xfrm>
              <a:off x="0" y="0"/>
              <a:ext cx="319001" cy="429772"/>
            </a:xfrm>
            <a:prstGeom prst="rect">
              <a:avLst/>
            </a:prstGeom>
          </p:spPr>
        </p:pic>
        <p:pic>
          <p:nvPicPr>
            <p:cNvPr id="23" name="Imagen 5"/>
            <p:cNvPicPr>
              <a:picLocks noChangeAspect="1"/>
            </p:cNvPicPr>
            <p:nvPr/>
          </p:nvPicPr>
          <p:blipFill>
            <a:blip r:embed="rId3"/>
            <a:srcRect l="70386" t="47796"/>
            <a:stretch/>
          </p:blipFill>
          <p:spPr bwMode="auto">
            <a:xfrm>
              <a:off x="289906" y="9951"/>
              <a:ext cx="231723" cy="419752"/>
            </a:xfrm>
            <a:prstGeom prst="rect">
              <a:avLst/>
            </a:prstGeom>
          </p:spPr>
        </p:pic>
      </p:grpSp>
      <p:pic>
        <p:nvPicPr>
          <p:cNvPr id="25" name="24 Imagen"/>
          <p:cNvPicPr>
            <a:picLocks noChangeAspect="1"/>
          </p:cNvPicPr>
          <p:nvPr/>
        </p:nvPicPr>
        <p:blipFill>
          <a:blip r:embed="rId4"/>
          <a:srcRect r="7391"/>
          <a:stretch/>
        </p:blipFill>
        <p:spPr bwMode="auto">
          <a:xfrm>
            <a:off x="2643174" y="4143380"/>
            <a:ext cx="857054" cy="82142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471049" y="4286256"/>
            <a:ext cx="338087" cy="648001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000364" y="5429264"/>
            <a:ext cx="331059" cy="634531"/>
          </a:xfrm>
          <a:prstGeom prst="rect">
            <a:avLst/>
          </a:prstGeom>
        </p:spPr>
      </p:pic>
      <p:sp>
        <p:nvSpPr>
          <p:cNvPr id="15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b="1" dirty="0">
                <a:latin typeface="+mn-lt"/>
              </a:rPr>
              <a:t>4.COMPARACIÓ SERVEI ACTUAL I FUTUR </a:t>
            </a:r>
            <a:r>
              <a:rPr lang="ca-ES" sz="1000" b="1" dirty="0" smtClean="0">
                <a:latin typeface="+mn-lt"/>
              </a:rPr>
              <a:t>A NIVELL DE CIUTAT</a:t>
            </a:r>
            <a:endParaRPr b="1"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4.1.  LOT 1  i 2</a:t>
            </a:r>
            <a:endParaRPr sz="700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graphicFrame>
        <p:nvGraphicFramePr>
          <p:cNvPr id="5" name="4 Tabla"/>
          <p:cNvGraphicFramePr>
            <a:graphicFrameLocks/>
          </p:cNvGraphicFramePr>
          <p:nvPr/>
        </p:nvGraphicFramePr>
        <p:xfrm>
          <a:off x="2643174" y="1142984"/>
          <a:ext cx="6300001" cy="3099658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5257"/>
                <a:gridCol w="2217372"/>
                <a:gridCol w="2217372"/>
              </a:tblGrid>
              <a:tr h="2704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Servei bàsic de neteja en dobles festius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343.44 h.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482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23 sectors de neteja, en torn de matí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Repàs de neteja a les tardes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5.637,60 h.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4.339,20 h.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7626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2-3-4 equips segons temporada (baixa, mitja o alta).  6 c/s, torn Tarda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sectors, en torn de tarda: 7c/s (1), 6 c/s (1)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465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Escombrada mixta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10.141,20 h.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9.344,00 h.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262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46 sectors de neteja, en torn de matí: 1 c/s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32 sectors de neteja, en torn de Nit: 2 c/s (1), 1 c/s (21), 0,5 c/s (1)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786182" y="3500438"/>
            <a:ext cx="371407" cy="71186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43372" y="3500438"/>
            <a:ext cx="310719" cy="70338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/>
          <a:srcRect t="21948" r="6293" b="13596"/>
          <a:stretch/>
        </p:blipFill>
        <p:spPr bwMode="auto">
          <a:xfrm>
            <a:off x="2643174" y="3571876"/>
            <a:ext cx="1198228" cy="657591"/>
          </a:xfrm>
          <a:prstGeom prst="rect">
            <a:avLst/>
          </a:prstGeom>
        </p:spPr>
      </p:pic>
      <p:sp>
        <p:nvSpPr>
          <p:cNvPr id="12" name="9 Rectángulo"/>
          <p:cNvSpPr>
            <a:spLocks noGrp="1" noChangeShapeType="1"/>
          </p:cNvSpPr>
          <p:nvPr/>
        </p:nvSpPr>
        <p:spPr bwMode="auto">
          <a:xfrm>
            <a:off x="2864444" y="142852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4. COMPARACIÓ SERVEI ACTUAL I FUTUR</a:t>
            </a:r>
          </a:p>
          <a:p>
            <a:pPr lvl="0" algn="r">
              <a:defRPr/>
            </a:pPr>
            <a:r>
              <a:rPr lang="ca-ES" sz="14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4.1 LOT 1 i 2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lvl="0" algn="r">
              <a:defRPr/>
            </a:pPr>
            <a:r>
              <a:rPr lang="ca-ES" sz="14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4.1.1 SERVEIS DE NETEJA VIÀRIA (2/5)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214678" y="1643050"/>
            <a:ext cx="331059" cy="63453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214678" y="2571744"/>
            <a:ext cx="331059" cy="634531"/>
          </a:xfrm>
          <a:prstGeom prst="rect">
            <a:avLst/>
          </a:prstGeom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643174" y="4643446"/>
          <a:ext cx="6300001" cy="1643074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5257"/>
                <a:gridCol w="2217372"/>
                <a:gridCol w="2217372"/>
              </a:tblGrid>
              <a:tr h="2704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_tradnl" sz="1000" b="1" i="0" u="none" strike="noStrike" cap="none" spc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Serveis </a:t>
                      </a:r>
                      <a:r>
                        <a:rPr lang="es-ES_tradnl" sz="1000" b="1" i="0" u="none" strike="noStrike" cap="none" spc="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d'escombrada</a:t>
                      </a:r>
                      <a:r>
                        <a:rPr lang="es-ES_tradnl" sz="1000" b="1" i="0" u="none" strike="noStrike" cap="none" spc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1000" b="1" i="0" u="none" strike="noStrike" cap="none" spc="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mecànica</a:t>
                      </a:r>
                      <a:endParaRPr sz="1000" b="1" i="0" u="none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5.151,60 h</a:t>
                      </a:r>
                      <a:endParaRPr sz="1000" b="1" i="0" u="none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1.664,00 h</a:t>
                      </a:r>
                      <a:endParaRPr sz="1000" b="1" i="0" u="none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97636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Escombrada mecànica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1-3 equips segons temporada (baixa, mitja o alta).  1 c/s, torn Matí o Tarda</a:t>
                      </a:r>
                      <a:endParaRPr sz="2400"/>
                    </a:p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endParaRPr sz="8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5 sectors (3 d’escombrada de calçades i 2 d’escombrada de voreres), en torn de Matí: 1c/s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16 Imagen"/>
          <p:cNvPicPr>
            <a:picLocks noChangeAspect="1"/>
          </p:cNvPicPr>
          <p:nvPr/>
        </p:nvPicPr>
        <p:blipFill>
          <a:blip r:embed="rId4"/>
          <a:srcRect t="21948" r="6293" b="13596"/>
          <a:stretch/>
        </p:blipFill>
        <p:spPr bwMode="auto">
          <a:xfrm>
            <a:off x="2857488" y="5500702"/>
            <a:ext cx="1295020" cy="710711"/>
          </a:xfrm>
          <a:prstGeom prst="rect">
            <a:avLst/>
          </a:prstGeom>
        </p:spPr>
      </p:pic>
      <p:sp>
        <p:nvSpPr>
          <p:cNvPr id="13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b="1" dirty="0">
                <a:latin typeface="+mn-lt"/>
              </a:rPr>
              <a:t>4.COMPARACIÓ SERVEI ACTUAL I FUTUR </a:t>
            </a:r>
            <a:r>
              <a:rPr lang="ca-ES" sz="1000" b="1" dirty="0" smtClean="0">
                <a:latin typeface="+mn-lt"/>
              </a:rPr>
              <a:t>A NIVELL DE CIUTAT</a:t>
            </a:r>
            <a:endParaRPr b="1"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        4.1.1  SERVEIS DE NETEJA</a:t>
            </a:r>
            <a:endParaRPr sz="1000" b="1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6" name="9 Rectángulo"/>
          <p:cNvSpPr>
            <a:spLocks noGrp="1" noChangeShapeType="1"/>
          </p:cNvSpPr>
          <p:nvPr/>
        </p:nvSpPr>
        <p:spPr bwMode="auto">
          <a:xfrm>
            <a:off x="2770186" y="571478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4. COMPARACIÓ SERVEI ACTUAL I FUTUR</a:t>
            </a: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 LOT 1 i 2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4.1.1 SERVEIS DE NETEJA VIÀRIA (3/5)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8" name="7 Tabla"/>
          <p:cNvGraphicFramePr>
            <a:graphicFrameLocks/>
          </p:cNvGraphicFramePr>
          <p:nvPr/>
        </p:nvGraphicFramePr>
        <p:xfrm>
          <a:off x="2591766" y="1652109"/>
          <a:ext cx="6305544" cy="3374001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8"/>
                <a:gridCol w="2219323"/>
                <a:gridCol w="2219323"/>
              </a:tblGrid>
              <a:tr h="2841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51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Serveis de brigada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10.478,96 h.</a:t>
                      </a: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18.162,00 h.</a:t>
                      </a:r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85113">
                <a:tc rowSpan="5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de punts negre i brigades incidències 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4.199,04 h.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17.497,00 h.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 INCIDÈNCIES, en torn de Tarda: 6 c/s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6 equips INCIDÈNCIES, 3 en torn de Matí i 3 Tarda: 6 c/s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113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 dirty="0">
                          <a:latin typeface="Arial"/>
                          <a:ea typeface="Arial"/>
                          <a:cs typeface="Arial"/>
                        </a:rPr>
                        <a:t>1 </a:t>
                      </a:r>
                      <a:r>
                        <a:rPr lang="es-ES_tradnl" sz="800" b="0" i="0" u="none" strike="noStrike" cap="none" spc="0" dirty="0" err="1">
                          <a:latin typeface="Arial"/>
                          <a:ea typeface="Arial"/>
                          <a:cs typeface="Arial"/>
                        </a:rPr>
                        <a:t>equip</a:t>
                      </a:r>
                      <a:r>
                        <a:rPr lang="es-ES_tradnl" sz="800" b="0" i="0" u="none" strike="noStrike" cap="none" spc="0" dirty="0">
                          <a:latin typeface="Arial"/>
                          <a:ea typeface="Arial"/>
                          <a:cs typeface="Arial"/>
                        </a:rPr>
                        <a:t> PUNTS NEGRES, en </a:t>
                      </a:r>
                      <a:r>
                        <a:rPr lang="es-ES_tradnl" sz="800" b="0" i="0" u="none" strike="noStrike" cap="none" spc="0" dirty="0" err="1"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latin typeface="Arial"/>
                          <a:ea typeface="Arial"/>
                          <a:cs typeface="Arial"/>
                        </a:rPr>
                        <a:t> de </a:t>
                      </a:r>
                      <a:r>
                        <a:rPr lang="es-ES_tradnl" sz="800" b="0" i="0" u="none" strike="noStrike" cap="none" spc="0" dirty="0" err="1">
                          <a:latin typeface="Arial"/>
                          <a:ea typeface="Arial"/>
                          <a:cs typeface="Arial"/>
                        </a:rPr>
                        <a:t>Matí</a:t>
                      </a:r>
                      <a:r>
                        <a:rPr lang="es-ES_tradnl" sz="800" b="0" i="0" u="none" strike="noStrike" cap="none" spc="0" dirty="0">
                          <a:latin typeface="Arial"/>
                          <a:ea typeface="Arial"/>
                          <a:cs typeface="Arial"/>
                        </a:rPr>
                        <a:t>: 0,5 c/s</a:t>
                      </a: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 INCIDÈNCIES, en torn de Matí: Festius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3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 INCIDÈNCIES, en torn de Matí: Festius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 VOLUMINOSOS, 1 en torn de Matí I 1 Tarda: 7 c/s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3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800"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 PUNTS NEGRES, en torn de Matí: 3 c/s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38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amb equip de brigada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6.279,12 h.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665,00 h.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3-4 equips</a:t>
                      </a: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 polivalents</a:t>
                      </a: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 segons temporada (baixa, mitja o alta).  6 c/s, torn Matí o Tarda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 sectors i 2 equips </a:t>
                      </a: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exclusius servei polígons i urbanitzacions</a:t>
                      </a: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, en torn de matí: 1 c/s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2"/>
          <a:srcRect r="7391"/>
          <a:stretch/>
        </p:blipFill>
        <p:spPr bwMode="auto">
          <a:xfrm>
            <a:off x="2713478" y="2850047"/>
            <a:ext cx="981100" cy="94031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77168" y="2968511"/>
            <a:ext cx="310718" cy="70338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/>
          <a:srcRect l="24150" b="867"/>
          <a:stretch/>
        </p:blipFill>
        <p:spPr bwMode="auto">
          <a:xfrm>
            <a:off x="3952017" y="2786518"/>
            <a:ext cx="346222" cy="452488"/>
          </a:xfrm>
          <a:prstGeom prst="rect">
            <a:avLst/>
          </a:prstGeom>
        </p:spPr>
      </p:pic>
      <p:sp>
        <p:nvSpPr>
          <p:cNvPr id="13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b="1" dirty="0">
                <a:latin typeface="+mn-lt"/>
              </a:rPr>
              <a:t>4.COMPARACIÓ SERVEI ACTUAL I FUTUR </a:t>
            </a:r>
            <a:r>
              <a:rPr lang="ca-ES" sz="1000" b="1" dirty="0" smtClean="0">
                <a:latin typeface="+mn-lt"/>
              </a:rPr>
              <a:t>A NIVELL DE CIUTAT</a:t>
            </a:r>
            <a:endParaRPr b="1"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        4.1.1  SERVEIS DE NETEJA</a:t>
            </a:r>
            <a:endParaRPr sz="1000" b="1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graphicFrame>
        <p:nvGraphicFramePr>
          <p:cNvPr id="5" name="4 Tabla"/>
          <p:cNvGraphicFramePr>
            <a:graphicFrameLocks/>
          </p:cNvGraphicFramePr>
          <p:nvPr/>
        </p:nvGraphicFramePr>
        <p:xfrm>
          <a:off x="2589406" y="1651385"/>
          <a:ext cx="6305547" cy="284103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9"/>
                <a:gridCol w="2219324"/>
                <a:gridCol w="2219324"/>
              </a:tblGrid>
              <a:tr h="2841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9 Rectángulo"/>
          <p:cNvSpPr>
            <a:spLocks noGrp="1" noChangeShapeType="1"/>
          </p:cNvSpPr>
          <p:nvPr/>
        </p:nvSpPr>
        <p:spPr bwMode="auto">
          <a:xfrm>
            <a:off x="2770186" y="571478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4. COMPARACIÓ SERVEI ACTUAL I FUTUR</a:t>
            </a: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 LOT 1 i 2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4.1.1 SERVEIS DE NETEJA VIÀRIA (4/5)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8" name="7 Tabla"/>
          <p:cNvGraphicFramePr>
            <a:graphicFrameLocks/>
          </p:cNvGraphicFramePr>
          <p:nvPr/>
        </p:nvGraphicFramePr>
        <p:xfrm>
          <a:off x="2589406" y="1945168"/>
          <a:ext cx="6305544" cy="3209913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8"/>
                <a:gridCol w="2219323"/>
                <a:gridCol w="2219323"/>
              </a:tblGrid>
              <a:tr h="2851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Serveis d'aigua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7.640,80 h.</a:t>
                      </a: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10.678,40 h. </a:t>
                      </a:r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85113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Aiguabatre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2.003,2 h.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3.670,40 h.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 manual ZONA RIERA 7 c/s, torn Nit</a:t>
                      </a: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4 sectors (1 manual, 1 mecànic i 2 mixtes), en torn de Nit: 7c/s, 7 c/s i 1 c/s respectivament. Zona centre, casc antic i eixos comercials.</a:t>
                      </a:r>
                    </a:p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endParaRPr sz="800"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113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amb aigua a alta pressió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5.637,60 h.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7.008,00 h.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113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2-3-4 equips segons temporada (baixa, mitja o alta).  6 c/s, torn Matí o Tarda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equips, en torn de matí: 7 c/s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113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anchor="b">
                    <a:lnL w="12699" algn="ctr">
                      <a:noFill/>
                    </a:lnL>
                    <a:lnR w="12699" algn="ctr">
                      <a:noFill/>
                    </a:lnR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equip, en torn de Tarda: 7 c/s</a:t>
                      </a:r>
                    </a:p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113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de mercats ambulants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842.4 h.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728,00 h.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18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Equips formats per escombrada mixte (5), brigada (1), aiguabatre (1) i neteja alta pressió (1).  1 c/s, torn Tarda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Equips formats per escombrada mixte (5) i aiguabatre (1).  1 c/s, torn Tarda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2"/>
          <a:srcRect t="14849" b="17613"/>
          <a:stretch/>
        </p:blipFill>
        <p:spPr bwMode="auto">
          <a:xfrm>
            <a:off x="2643174" y="2428868"/>
            <a:ext cx="1469574" cy="652095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 bwMode="auto">
          <a:xfrm>
            <a:off x="2713479" y="3506335"/>
            <a:ext cx="1713120" cy="741669"/>
            <a:chOff x="0" y="0"/>
            <a:chExt cx="1713120" cy="741669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3"/>
            <a:srcRect t="18446" b="10679"/>
            <a:stretch/>
          </p:blipFill>
          <p:spPr bwMode="auto">
            <a:xfrm>
              <a:off x="0" y="0"/>
              <a:ext cx="1083668" cy="681688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4"/>
            <a:srcRect l="23207" t="31798"/>
            <a:stretch/>
          </p:blipFill>
          <p:spPr bwMode="auto">
            <a:xfrm>
              <a:off x="936468" y="36632"/>
              <a:ext cx="776651" cy="705034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572330" y="150939"/>
              <a:ext cx="227882" cy="189901"/>
            </a:xfrm>
            <a:prstGeom prst="rect">
              <a:avLst/>
            </a:prstGeom>
          </p:spPr>
        </p:pic>
      </p:grpSp>
      <p:sp>
        <p:nvSpPr>
          <p:cNvPr id="15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b="1" dirty="0">
                <a:latin typeface="+mn-lt"/>
              </a:rPr>
              <a:t>4.COMPARACIÓ SERVEI ACTUAL I FUTUR </a:t>
            </a:r>
            <a:r>
              <a:rPr lang="ca-ES" sz="1000" b="1" dirty="0" smtClean="0">
                <a:latin typeface="+mn-lt"/>
              </a:rPr>
              <a:t>A NIVELL DE CIUTAT</a:t>
            </a:r>
            <a:endParaRPr b="1"/>
          </a:p>
          <a:p>
            <a:pPr lvl="0">
              <a:spcBef>
                <a:spcPts val="0"/>
              </a:spcBef>
              <a:defRPr/>
            </a:pPr>
            <a:endParaRPr sz="800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4.1.  LOT 1  i 2</a:t>
            </a:r>
            <a:endParaRPr sz="700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</a:t>
            </a:r>
            <a:r>
              <a:rPr lang="ca-ES" sz="700" b="1" dirty="0">
                <a:latin typeface="+mn-lt"/>
              </a:rPr>
              <a:t>4.1.1  SERVEIS DE NETEJA</a:t>
            </a:r>
            <a:endParaRPr sz="1000" b="1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graphicFrame>
        <p:nvGraphicFramePr>
          <p:cNvPr id="5" name="4 Tabla"/>
          <p:cNvGraphicFramePr>
            <a:graphicFrameLocks/>
          </p:cNvGraphicFramePr>
          <p:nvPr/>
        </p:nvGraphicFramePr>
        <p:xfrm>
          <a:off x="2591766" y="1663181"/>
          <a:ext cx="6305547" cy="4230996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9"/>
                <a:gridCol w="2219324"/>
                <a:gridCol w="2219324"/>
              </a:tblGrid>
              <a:tr h="285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51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Altres serveis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699" algn="ctr">
                      <a:solidFill>
                        <a:schemeClr val="accent6"/>
                      </a:solidFill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2.475,76 h. </a:t>
                      </a:r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4.037,31 h.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Reforç de temporada caiguda de fulles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285,12 h.</a:t>
                      </a:r>
                      <a:endParaRPr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256,00 h.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ca-ES" sz="800" b="0" i="0" u="none" dirty="0">
                          <a:latin typeface="Arial"/>
                          <a:ea typeface="Arial"/>
                          <a:cs typeface="Arial"/>
                        </a:rPr>
                        <a:t>2 equips, en torn de matí: 1 c/s durant 3 mesos (temporada caiguda de fulles)</a:t>
                      </a:r>
                      <a:endParaRPr lang="ca-ES" dirty="0"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equips, en torn de matí: 40 jornades/any, amb una dedicació del 50%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d’oci nocturn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1.347,84 h.</a:t>
                      </a:r>
                      <a:endParaRPr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2.675,71 h.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18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Equips formats per escombrada mixte (1) i aiguabatre mixt (1).  2 c/s (dissabte i diumenge, torn Matí</a:t>
                      </a:r>
                      <a:endParaRPr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Equips formats per escombrada mixte (2), brigada amb hidro (1) i aiguabatre mix (1): 3 c/s (dissabte, diumenge, dilluns i festius, torn Matí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dies de fer dissabte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499,20 h.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Equips formats per brigada, aiguabatre mecànic i neteja alta pressió: 0,5 c/s, torn Matí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aparcaments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153,60 h.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 formats per escombrada mixte: 0,5 c/s, torn Matí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Retirada herbes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224,00 h.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equip, en torn de matí: 35 jornades/any, dividits en 3 campanyes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9 Rectángulo"/>
          <p:cNvSpPr>
            <a:spLocks noGrp="1" noChangeShapeType="1"/>
          </p:cNvSpPr>
          <p:nvPr/>
        </p:nvSpPr>
        <p:spPr bwMode="auto">
          <a:xfrm>
            <a:off x="2770186" y="571478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4. COMPARACIÓ SERVEI ACTUAL I FUTUR</a:t>
            </a: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 LOT 1 i 2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4.1.1 SERVEIS DE NETEJA VIÀRIA (5/5)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b="1" dirty="0">
                <a:latin typeface="+mn-lt"/>
              </a:rPr>
              <a:t>4.COMPARACIÓ SERVEI ACTUAL I FUTUR </a:t>
            </a:r>
            <a:r>
              <a:rPr lang="ca-ES" sz="1000" b="1" dirty="0" smtClean="0">
                <a:latin typeface="+mn-lt"/>
              </a:rPr>
              <a:t>A NIVELL DE CIUTAT</a:t>
            </a:r>
            <a:endParaRPr b="1"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        4.1.1  SERVEIS DE NETEJA</a:t>
            </a:r>
            <a:endParaRPr sz="1000" b="1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graphicFrame>
        <p:nvGraphicFramePr>
          <p:cNvPr id="5" name="4 Tabla"/>
          <p:cNvGraphicFramePr>
            <a:graphicFrameLocks/>
          </p:cNvGraphicFramePr>
          <p:nvPr/>
        </p:nvGraphicFramePr>
        <p:xfrm>
          <a:off x="2591766" y="2356749"/>
          <a:ext cx="6305547" cy="2623182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9"/>
                <a:gridCol w="2219324"/>
                <a:gridCol w="2219324"/>
              </a:tblGrid>
              <a:tr h="285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Escombrada mecànica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1.024 h.</a:t>
                      </a:r>
                      <a:endParaRPr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1.024 h.</a:t>
                      </a:r>
                      <a:endParaRPr sz="800"/>
                    </a:p>
                  </a:txBody>
                  <a:tcPr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ALTA (1/05-15/09): 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2 tractors, torn Nit 7 c/s</a:t>
                      </a: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indent="-173734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BAIXA (16/09- Set. Santa): 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1 tractor, torn Matí 0,5 c/s</a:t>
                      </a: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indent="-173734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MITJA (resta de l'any):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2 tractors, torn Matí 1 c/s</a:t>
                      </a:r>
                      <a:endParaRPr sz="800"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ALTA (1/05-15/09): 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2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tractors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Nit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7 c/s</a:t>
                      </a: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indent="-173734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BAIXA (16/09- Set. Santa): 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1 tractor,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Matí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0,5 c/s</a:t>
                      </a: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indent="-173734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MITJA (resta de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l'any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):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2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tractors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Matí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1 c/s</a:t>
                      </a:r>
                      <a:endParaRPr sz="800"/>
                    </a:p>
                  </a:txBody>
                  <a:tcPr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Escombrada manual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3.984,51 h.</a:t>
                      </a:r>
                      <a:endParaRPr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3.984,51 h</a:t>
                      </a: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/>
                    </a:p>
                  </a:txBody>
                  <a:tcPr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18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ALTA): </a:t>
                      </a: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4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peons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CET (2 c/s), 5 (5 c/s),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Matí</a:t>
                      </a:r>
                      <a:endParaRPr lang="es-ES_tradnl" sz="800" b="0" i="0" u="none" strike="noStrike" cap="none" spc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3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peons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CET (3 c/s),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Tarda</a:t>
                      </a:r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MIJTA i BAIXA </a:t>
                      </a: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3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peons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CET (50%),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Matí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2 c/s</a:t>
                      </a:r>
                    </a:p>
                    <a:p>
                      <a:pPr marL="173735" indent="-173735">
                        <a:buFont typeface="Arial"/>
                        <a:buChar char="•"/>
                        <a:defRPr/>
                      </a:pPr>
                      <a:endParaRPr lang="es-ES_tradnl" sz="800" b="0" i="0" u="none" strike="noStrike" cap="none" spc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1 tractor,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Matí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1 c/s</a:t>
                      </a:r>
                      <a:endParaRPr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ALTA): 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4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peons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CET (2 c/s), 5 (5 c/s),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Matí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3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peons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CET (3 c/s),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Tarda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indent="-173734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MIJTA i BAIXA 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3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peons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CET (50%),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torn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Matí</a:t>
                      </a: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2 c/s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9 Rectángulo"/>
          <p:cNvSpPr>
            <a:spLocks noGrp="1" noChangeShapeType="1"/>
          </p:cNvSpPr>
          <p:nvPr/>
        </p:nvSpPr>
        <p:spPr bwMode="auto">
          <a:xfrm>
            <a:off x="2770186" y="571478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4. COMPARACIÓ SERVEI ACTUAL I FUTUR</a:t>
            </a: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 LOT 1 i 2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4.1.2 SERVEIS DE PLATGES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8" name="7 Tabla"/>
          <p:cNvGraphicFramePr>
            <a:graphicFrameLocks/>
          </p:cNvGraphicFramePr>
          <p:nvPr/>
        </p:nvGraphicFramePr>
        <p:xfrm>
          <a:off x="2591766" y="4844345"/>
          <a:ext cx="6305544" cy="1133474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8"/>
                <a:gridCol w="2219323"/>
                <a:gridCol w="2219323"/>
              </a:tblGrid>
              <a:tr h="3105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Vehicle repàs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T w="12699" algn="ctr">
                      <a:solidFill>
                        <a:schemeClr val="accent6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1.164,8 h.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1.164,8 h</a:t>
                      </a: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/>
                    </a:p>
                  </a:txBody>
                  <a:tcPr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18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ALTA: </a:t>
                      </a: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1 operari, torn Matí 7 c/s</a:t>
                      </a: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indent="-173734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BAIXA: </a:t>
                      </a: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1 operari, torn Matí 1 c/s</a:t>
                      </a: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indent="-173734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MITJA::</a:t>
                      </a:r>
                    </a:p>
                    <a:p>
                      <a:pPr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1 operari, torn Matí 2 c/s</a:t>
                      </a:r>
                      <a:endParaRPr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ALTA: 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1 operari, torn Matí 7 c/s</a:t>
                      </a: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indent="-173734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BAIXA: 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1 operari, torn Matí 1 c/s</a:t>
                      </a: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indent="-173734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Temporada MITJA::</a:t>
                      </a:r>
                      <a:endParaRPr sz="8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     1 operari, torn Matí 2 c/s</a:t>
                      </a:r>
                      <a:endParaRPr sz="800"/>
                    </a:p>
                  </a:txBody>
                  <a:tcPr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755845" y="4127807"/>
            <a:ext cx="331058" cy="63453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/>
          <a:srcRect r="7391"/>
          <a:stretch/>
        </p:blipFill>
        <p:spPr bwMode="auto">
          <a:xfrm>
            <a:off x="2755845" y="5155958"/>
            <a:ext cx="839238" cy="80434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590746" y="5240865"/>
            <a:ext cx="331059" cy="63453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/>
          <a:srcRect t="5238" b="11141"/>
          <a:stretch/>
        </p:blipFill>
        <p:spPr bwMode="auto">
          <a:xfrm>
            <a:off x="2638003" y="2903737"/>
            <a:ext cx="1706876" cy="786043"/>
          </a:xfrm>
          <a:prstGeom prst="rect">
            <a:avLst/>
          </a:prstGeom>
        </p:spPr>
      </p:pic>
      <p:graphicFrame>
        <p:nvGraphicFramePr>
          <p:cNvPr id="13" name="12 Tabla"/>
          <p:cNvGraphicFramePr>
            <a:graphicFrameLocks/>
          </p:cNvGraphicFramePr>
          <p:nvPr/>
        </p:nvGraphicFramePr>
        <p:xfrm>
          <a:off x="2591766" y="1706562"/>
          <a:ext cx="6305544" cy="570226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8"/>
                <a:gridCol w="2219323"/>
                <a:gridCol w="2219323"/>
              </a:tblGrid>
              <a:tr h="2851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51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PLATJA</a:t>
                      </a:r>
                      <a:endParaRPr b="1"/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6.173,31 h.</a:t>
                      </a:r>
                      <a:endParaRPr/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6.173,31 h.</a:t>
                      </a:r>
                      <a:endParaRPr/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b="1" dirty="0">
                <a:latin typeface="+mn-lt"/>
              </a:rPr>
              <a:t>4.COMPARACIÓ SERVEI ACTUAL I FUTUR </a:t>
            </a:r>
            <a:r>
              <a:rPr lang="ca-ES" sz="1000" b="1" dirty="0" smtClean="0">
                <a:latin typeface="+mn-lt"/>
              </a:rPr>
              <a:t>A NIVELL DE CIUTAT</a:t>
            </a:r>
            <a:endParaRPr b="1"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b="1" dirty="0">
                <a:latin typeface="+mn-lt"/>
              </a:rPr>
              <a:t>   4.1.2  SERVEIS DE  PLATGES</a:t>
            </a:r>
            <a:endParaRPr b="1"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/>
          </p:cNvGraphicFramePr>
          <p:nvPr/>
        </p:nvGraphicFramePr>
        <p:xfrm>
          <a:off x="2591766" y="2367900"/>
          <a:ext cx="6305547" cy="3916674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9"/>
                <a:gridCol w="2219324"/>
                <a:gridCol w="2219324"/>
              </a:tblGrid>
              <a:tr h="285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Recollida domiciliària PORTA A PORTA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3.328,00 h.</a:t>
                      </a:r>
                      <a:endParaRPr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758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/>
                    </a:p>
                  </a:txBody>
                  <a:tcPr>
                    <a:lnL w="12700" algn="ctr">
                      <a:noFill/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Freq: 3c/s Orgànica; 2 c/s Envasos; 1 c/s PC, 1 c/s Vidre; Resta 1 c/s</a:t>
                      </a:r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Equips:</a:t>
                      </a:r>
                      <a:br>
                        <a:rPr sz="800" b="0" i="0" u="none"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 Urbanitzacions 1 vehicle bicompartimentat (1c + 2 p) + 1  vehicle auxiliar  </a:t>
                      </a:r>
                      <a:br>
                        <a:rPr sz="800" b="0" i="0" u="none"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 Vista Alegre: 1 equip  vehicle bicompartimentat  (1 c+2 p) </a:t>
                      </a:r>
                      <a:endParaRPr/>
                    </a:p>
                  </a:txBody>
                  <a:tcPr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Recollida domiciliària SELEC. MÒBIL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2.555,00 h.</a:t>
                      </a:r>
                      <a:endParaRPr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18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/>
                    </a:p>
                  </a:txBody>
                  <a:tcPr>
                    <a:lnL w="12700" algn="ctr">
                      <a:noFill/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9 plataformes i 3 vehicles elèctrics per al trasllat (7 c/s) Posada abans de les 19:00h i retirada a partir de les 24:00h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Recollida COMERCIAL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6.780,80 h.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15.583,04 h.</a:t>
                      </a:r>
                      <a:endParaRPr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POLÍGONS: PaP Resta i PC: 2 c/s, torn Matí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POLÍGONS: PaP Resta i PC amb  identificació 2 c/s, torn Matí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6375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CIUTAT: PaP PiC (2 c/s), torn Matí i Orgànica (3 c/s), torn Nit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CIUTAT: Orgànica 5 c/s, EL i PC 3 c/s, V 2 d/s i R 1 d/s (V i R només al centre)</a:t>
                      </a:r>
                      <a:br>
                        <a:rPr sz="800" b="0" i="0" u="none"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Equips: 7 vehicles elèctrics 3 m</a:t>
                      </a:r>
                      <a:r>
                        <a:rPr sz="800" b="0" i="0" u="none" baseline="30000"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 1c+1p centre ciutat; resta amb vehicles 12 m</a:t>
                      </a:r>
                      <a:r>
                        <a:rPr sz="800" b="0" i="0" u="none" baseline="30000"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/>
          <a:srcRect t="23636" b="9090"/>
          <a:stretch/>
        </p:blipFill>
        <p:spPr bwMode="auto">
          <a:xfrm>
            <a:off x="2643174" y="4357694"/>
            <a:ext cx="1354999" cy="633017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 bwMode="auto">
          <a:xfrm>
            <a:off x="2776857" y="3129784"/>
            <a:ext cx="1207413" cy="730105"/>
            <a:chOff x="0" y="0"/>
            <a:chExt cx="1207413" cy="730105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flipH="1">
              <a:off x="0" y="0"/>
              <a:ext cx="800307" cy="730105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flipH="1">
              <a:off x="847684" y="35311"/>
              <a:ext cx="359728" cy="663285"/>
            </a:xfrm>
            <a:prstGeom prst="rect">
              <a:avLst/>
            </a:prstGeom>
          </p:spPr>
        </p:pic>
      </p:grpSp>
      <p:pic>
        <p:nvPicPr>
          <p:cNvPr id="9" name="8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2767927" y="5524890"/>
            <a:ext cx="780995" cy="73193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3624542" y="5551224"/>
            <a:ext cx="532515" cy="67837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58346" y="5524890"/>
            <a:ext cx="239286" cy="239286"/>
          </a:xfrm>
          <a:prstGeom prst="rect">
            <a:avLst/>
          </a:prstGeom>
        </p:spPr>
      </p:pic>
      <p:pic>
        <p:nvPicPr>
          <p:cNvPr id="12" name="Google Shape;228;p15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3877510" y="431420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5" name="9 Rectángulo"/>
          <p:cNvSpPr>
            <a:spLocks noGrp="1" noChangeShapeType="1"/>
          </p:cNvSpPr>
          <p:nvPr/>
        </p:nvSpPr>
        <p:spPr bwMode="auto">
          <a:xfrm>
            <a:off x="2770186" y="571478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4. COMPARACIÓ SERVEI ACTUAL I FUTUR</a:t>
            </a: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 LOT 1 i 2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4.1.3 SERVEIS DE RECOLLIDA SELECTIVA (1/3)</a:t>
            </a:r>
          </a:p>
          <a:p>
            <a:pPr lvl="0" algn="r">
              <a:defRPr/>
            </a:pPr>
            <a:r>
              <a:rPr lang="ca-ES" sz="1400" b="0">
                <a:solidFill>
                  <a:schemeClr val="tx2"/>
                </a:solidFill>
                <a:latin typeface="Arial"/>
                <a:ea typeface="Arial"/>
                <a:cs typeface="Arial"/>
              </a:rPr>
              <a:t>NOUS SERVEIS INNOVADORS</a:t>
            </a:r>
            <a:endParaRPr sz="1400" b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16" name="15 Tabla"/>
          <p:cNvGraphicFramePr>
            <a:graphicFrameLocks/>
          </p:cNvGraphicFramePr>
          <p:nvPr/>
        </p:nvGraphicFramePr>
        <p:xfrm>
          <a:off x="2591766" y="1706562"/>
          <a:ext cx="6305544" cy="570226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8"/>
                <a:gridCol w="2219323"/>
                <a:gridCol w="2219323"/>
              </a:tblGrid>
              <a:tr h="2851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51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RECOLLIDA SELECTIVA</a:t>
                      </a:r>
                      <a:endParaRPr b="1"/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50.908,35 h.</a:t>
                      </a:r>
                      <a:endParaRPr/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70.350,27 h.</a:t>
                      </a:r>
                      <a:endParaRPr/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b="1" dirty="0">
                <a:latin typeface="+mn-lt"/>
              </a:rPr>
              <a:t>   4.1.3  SERVEIS DE RECOLLIDA   SELECTIVA</a:t>
            </a:r>
            <a:endParaRPr b="1"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/>
          </p:cNvGraphicFramePr>
          <p:nvPr/>
        </p:nvGraphicFramePr>
        <p:xfrm>
          <a:off x="2482967" y="1693941"/>
          <a:ext cx="6305547" cy="4313669"/>
        </p:xfrm>
        <a:graphic>
          <a:graphicData uri="http://schemas.openxmlformats.org/drawingml/2006/table">
            <a:tbl>
              <a:tblPr firstRow="1" firstCol="1" bandRow="1">
                <a:tableStyleId>{7534B921-9A54-E3F2-2AB6-F8E4D54894C6}</a:tableStyleId>
              </a:tblPr>
              <a:tblGrid>
                <a:gridCol w="1866899"/>
                <a:gridCol w="2219324"/>
                <a:gridCol w="2219324"/>
              </a:tblGrid>
              <a:tr h="2978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/>
                    </a:p>
                  </a:txBody>
                  <a:tcPr anchor="b"/>
                </a:tc>
              </a:tr>
              <a:tr h="268989">
                <a:tc rowSpan="6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Recollida domiciliària BILATERAL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23.420,05 h.</a:t>
                      </a:r>
                      <a:endParaRPr/>
                    </a:p>
                  </a:txBody>
                  <a:tcPr anchor="b"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21.794,56 h.</a:t>
                      </a:r>
                      <a:endParaRPr/>
                    </a:p>
                  </a:txBody>
                  <a:tcPr anchor="b"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459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>
                    <a:lnR w="12700" algn="ctr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388 àrees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latin typeface="Arial"/>
                          <a:ea typeface="Arial"/>
                          <a:cs typeface="Arial"/>
                        </a:rPr>
                        <a:t>337 àrees</a:t>
                      </a: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999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>
                    <a:lnR w="12700" algn="ctr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Resta: diàriament (7 c/s), 1 equip torn Matí/ 3 equips Nit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latin typeface="Arial"/>
                          <a:ea typeface="Arial"/>
                          <a:cs typeface="Arial"/>
                        </a:rPr>
                        <a:t>Resta: diàriament (7 c/s), 4 equips torn Nit</a:t>
                      </a: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>
                    <a:lnR w="12700" algn="ctr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Orgànica: 4 equips dies alterns (3,5 c/s) estiu i 2 equips 3c/s la resta de l’any, torn Tarda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latin typeface="Arial"/>
                          <a:ea typeface="Arial"/>
                          <a:cs typeface="Arial"/>
                        </a:rPr>
                        <a:t>Orgànica: 3 equips dies alterns (3,5 c/s) estiu i 2 equips (3 c/s) la resta de l’any, torn Nit</a:t>
                      </a: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010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>
                    <a:lnR w="12700" algn="ctr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Paper i cartró, envasos: 3 equips en dies alterns (3,5 c/s), torn Matí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latin typeface="Arial"/>
                          <a:ea typeface="Arial"/>
                          <a:cs typeface="Arial"/>
                        </a:rPr>
                        <a:t>Paper i cartró, envasos: 3 equips en dies alterns (3,5 c/s), torn Matí</a:t>
                      </a: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527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>
                    <a:lnR w="12700" algn="ctr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Vidre:  1 equip  2 d/s, torn Tarda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latin typeface="Arial"/>
                          <a:ea typeface="Arial"/>
                          <a:cs typeface="Arial"/>
                        </a:rPr>
                        <a:t>Vidre: 1 equip 2 d/s segons emplenat (amb sensor volumètrics), torn Tarda</a:t>
                      </a: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44159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Pre-recollida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4.672,00 h.</a:t>
                      </a:r>
                      <a:endParaRPr/>
                    </a:p>
                  </a:txBody>
                  <a:tcPr anchor="b"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7.154,00 h.</a:t>
                      </a:r>
                      <a:endParaRPr/>
                    </a:p>
                  </a:txBody>
                  <a:tcPr anchor="b"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999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 (7 c/s), abans del Servei de recollida de contenidors (Resta)</a:t>
                      </a:r>
                    </a:p>
                    <a:p>
                      <a:pPr algn="just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4  equips al 70% (7 c/s), abans del Servei de recollida de contenidors (Resta i Orgànica)</a:t>
                      </a:r>
                    </a:p>
                  </a:txBody>
                  <a:tcPr/>
                </a:tc>
              </a:tr>
              <a:tr h="273449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Recollida amb camió pluma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3.832,50 h.</a:t>
                      </a:r>
                      <a:endParaRPr/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114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equip, en torn de Nit, recollides diverses</a:t>
                      </a:r>
                    </a:p>
                    <a:p>
                      <a:pPr algn="just">
                        <a:defRPr/>
                      </a:pP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defRPr/>
                      </a:pP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algn="just">
                        <a:defRPr/>
                      </a:pPr>
                      <a:endParaRPr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>
            <a:off x="2764559" y="2779570"/>
            <a:ext cx="1259694" cy="12070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79257" y="2379035"/>
            <a:ext cx="1545735" cy="35384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/>
          <a:srcRect t="13266" b="10215"/>
          <a:stretch/>
        </p:blipFill>
        <p:spPr bwMode="auto">
          <a:xfrm>
            <a:off x="2705932" y="4391641"/>
            <a:ext cx="906231" cy="61546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/>
          <a:srcRect t="9832" b="6275"/>
          <a:stretch/>
        </p:blipFill>
        <p:spPr bwMode="auto">
          <a:xfrm>
            <a:off x="2998559" y="5366121"/>
            <a:ext cx="803511" cy="674076"/>
          </a:xfrm>
          <a:prstGeom prst="rect">
            <a:avLst/>
          </a:prstGeom>
        </p:spPr>
      </p:pic>
      <p:sp>
        <p:nvSpPr>
          <p:cNvPr id="9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/>
          <a:srcRect l="17065" t="5769" r="15626" b="7692"/>
          <a:stretch/>
        </p:blipFill>
        <p:spPr bwMode="auto">
          <a:xfrm>
            <a:off x="3612164" y="4648083"/>
            <a:ext cx="256442" cy="32971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/>
          <a:srcRect l="17065" t="5769" r="15626" b="7691"/>
          <a:stretch/>
        </p:blipFill>
        <p:spPr bwMode="auto">
          <a:xfrm>
            <a:off x="3831972" y="4697135"/>
            <a:ext cx="218289" cy="280657"/>
          </a:xfrm>
          <a:prstGeom prst="rect">
            <a:avLst/>
          </a:prstGeom>
        </p:spPr>
      </p:pic>
      <p:sp>
        <p:nvSpPr>
          <p:cNvPr id="13" name="9 Rectángulo"/>
          <p:cNvSpPr>
            <a:spLocks noGrp="1" noChangeShapeType="1"/>
          </p:cNvSpPr>
          <p:nvPr/>
        </p:nvSpPr>
        <p:spPr bwMode="auto">
          <a:xfrm>
            <a:off x="2770186" y="571478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4. COMPARACIÓ SERVEI ACTUAL I FUTUR</a:t>
            </a: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 LOT 1 i 2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2"/>
                </a:solidFill>
                <a:latin typeface="Arial"/>
                <a:ea typeface="Arial"/>
                <a:cs typeface="Arial"/>
              </a:rPr>
              <a:t>4.1.3 SERVEIS DE RECOLLIDA SELECTIVA (2/3)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</a:t>
            </a:r>
            <a:r>
              <a:rPr lang="ca-ES" sz="800" dirty="0" smtClean="0"/>
              <a:t>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</a:t>
            </a:r>
            <a:r>
              <a:rPr lang="ca-ES" sz="700" b="1" dirty="0">
                <a:latin typeface="+mn-lt"/>
              </a:rPr>
              <a:t>4.1.3  SERVEIS DE RECOLLIDA   SELECTIVA</a:t>
            </a:r>
            <a:endParaRPr b="1"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/>
          </p:cNvGraphicFramePr>
          <p:nvPr/>
        </p:nvGraphicFramePr>
        <p:xfrm>
          <a:off x="2532930" y="1451511"/>
          <a:ext cx="6305547" cy="4815198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9"/>
                <a:gridCol w="2219324"/>
                <a:gridCol w="2219324"/>
              </a:tblGrid>
              <a:tr h="285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5114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exterior i per sota contenidors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3.814,40 h.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5.721,60 h.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114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equips, 2 c/mes totes les àrees, torn Nit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equips, 2 c/mes totes les àrees, torn Nit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defRPr/>
                      </a:pP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equip, 6 c/s neteja SOTA ÀREES (1192 àrees/any), torn Nit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interior contenidors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1.064,00 h.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1.273,60 h.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18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Equip, 2 c/mes contenidors Orgànica (de l'1 de maig al 30 setembre), torn Tarda, 1 c/m la resta  de l'any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Cada 15 dies contenidors Orgànica (de l'1 de març al 30 setembre), torn Nit + bossa d'hores per 5 neteges anuals per a la Resta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851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Manteniment de contenidors</a:t>
                      </a: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955,20 h.</a:t>
                      </a:r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1.164,80 h.</a:t>
                      </a:r>
                    </a:p>
                  </a:txBody>
                  <a:tcPr anchor="b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1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800" b="1" i="0" u="none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1operari 60% dedicació</a:t>
                      </a: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1 equip CET Xarxa ambiental</a:t>
                      </a: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b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Recollida Voluminosos concertada (LOT 2)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6.369,40 h.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11.775,67 h.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114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 recollida, en torn de matí: 6 c/s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 equips, en torn de matí: 6 c/s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114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 repas sectors, en torn de Matí: 7 c/s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3 equips, en torn de Tarda: 6 c/s</a:t>
                      </a:r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endParaRPr sz="8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strike="noStrike" cap="none" spc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Personal CET</a:t>
                      </a:r>
                      <a:endParaRPr/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endParaRPr sz="900"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54514" y="2087631"/>
            <a:ext cx="1545735" cy="35384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/>
          <a:srcRect t="6254" b="9932"/>
          <a:stretch/>
        </p:blipFill>
        <p:spPr bwMode="auto">
          <a:xfrm>
            <a:off x="2714612" y="3357562"/>
            <a:ext cx="1167105" cy="1122886"/>
          </a:xfrm>
          <a:prstGeom prst="rect">
            <a:avLst/>
          </a:prstGeom>
        </p:spPr>
      </p:pic>
      <p:sp>
        <p:nvSpPr>
          <p:cNvPr id="7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/>
          <a:srcRect t="8872" b="12016"/>
          <a:stretch/>
        </p:blipFill>
        <p:spPr bwMode="auto">
          <a:xfrm>
            <a:off x="2654514" y="5493726"/>
            <a:ext cx="1724343" cy="783980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 bwMode="auto">
          <a:xfrm>
            <a:off x="2649188" y="2440250"/>
            <a:ext cx="1713122" cy="741670"/>
            <a:chOff x="0" y="0"/>
            <a:chExt cx="1713122" cy="741670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5"/>
            <a:srcRect t="18446" b="10679"/>
            <a:stretch/>
          </p:blipFill>
          <p:spPr bwMode="auto">
            <a:xfrm>
              <a:off x="0" y="0"/>
              <a:ext cx="1083670" cy="681690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6"/>
            <a:srcRect l="23207" t="31798"/>
            <a:stretch/>
          </p:blipFill>
          <p:spPr bwMode="auto">
            <a:xfrm>
              <a:off x="936468" y="36634"/>
              <a:ext cx="776653" cy="705036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572332" y="150941"/>
              <a:ext cx="227884" cy="189902"/>
            </a:xfrm>
            <a:prstGeom prst="rect">
              <a:avLst/>
            </a:prstGeom>
          </p:spPr>
        </p:pic>
      </p:grpSp>
      <p:sp>
        <p:nvSpPr>
          <p:cNvPr id="14" name="9 Rectángulo"/>
          <p:cNvSpPr>
            <a:spLocks noGrp="1" noChangeShapeType="1"/>
          </p:cNvSpPr>
          <p:nvPr/>
        </p:nvSpPr>
        <p:spPr bwMode="auto">
          <a:xfrm>
            <a:off x="2714612" y="214290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4. COMPARACIÓ SERVEI ACTUAL I FUTUR</a:t>
            </a:r>
          </a:p>
          <a:p>
            <a:pPr lvl="0" algn="r">
              <a:defRPr/>
            </a:pPr>
            <a:r>
              <a:rPr lang="ca-ES" sz="14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4.1 LOT 1 i 2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lvl="0" algn="r">
              <a:defRPr/>
            </a:pPr>
            <a:r>
              <a:rPr lang="ca-ES" sz="14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4.1.3 SERVEIS DE RECOLLIDA SELECTIVA (3/3)</a:t>
            </a:r>
          </a:p>
          <a:p>
            <a:pPr lvl="0" algn="r">
              <a:defRPr/>
            </a:pPr>
            <a:endParaRPr sz="1400" b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b="1" dirty="0">
                <a:latin typeface="+mn-lt"/>
              </a:rPr>
              <a:t>4.COMPARACIÓ SERVEI ACTUAL I FUTUR </a:t>
            </a:r>
            <a:r>
              <a:rPr lang="ca-ES" sz="1000" b="1" dirty="0" smtClean="0">
                <a:latin typeface="+mn-lt"/>
              </a:rPr>
              <a:t>A NIVELL DE CIUTAT</a:t>
            </a:r>
            <a:endParaRPr b="1"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b="1" dirty="0">
                <a:latin typeface="+mn-lt"/>
              </a:rPr>
              <a:t>   4.1.3  SERVEIS DE RECOLLIDA   SELECTIVA</a:t>
            </a:r>
            <a:endParaRPr b="1"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/>
          </p:cNvGraphicFramePr>
          <p:nvPr/>
        </p:nvGraphicFramePr>
        <p:xfrm>
          <a:off x="2465650" y="2000746"/>
          <a:ext cx="6305547" cy="1417399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9"/>
                <a:gridCol w="2219324"/>
                <a:gridCol w="2219324"/>
              </a:tblGrid>
              <a:tr h="3109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/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/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/>
                    </a:p>
                  </a:txBody>
                  <a:tcPr anchor="ctr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2979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Agents de proximitat 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7.168 h.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>
                          <a:latin typeface="Arial"/>
                          <a:ea typeface="Arial"/>
                          <a:cs typeface="Arial"/>
                        </a:rPr>
                        <a:t>8.210 h.</a:t>
                      </a: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096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4 agents</a:t>
                      </a: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>
                        <a:buFont typeface="Arial"/>
                        <a:buChar char="•"/>
                        <a:defRPr/>
                      </a:pPr>
                      <a:r>
                        <a:rPr sz="800">
                          <a:latin typeface="Arial"/>
                          <a:ea typeface="Arial"/>
                          <a:cs typeface="Arial"/>
                        </a:rPr>
                        <a:t>4 </a:t>
                      </a:r>
                      <a:r>
                        <a:rPr lang="es-ES_tradnl" sz="800" b="0" i="0" u="none" strike="noStrike" cap="none" spc="0">
                          <a:latin typeface="Arial"/>
                          <a:ea typeface="Arial"/>
                          <a:cs typeface="Arial"/>
                        </a:rPr>
                        <a:t> agents</a:t>
                      </a: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51249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defRPr/>
                      </a:pP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1.042 h/any suport implantació nous serveis innovadors</a:t>
                      </a: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14827" y="2599836"/>
            <a:ext cx="310719" cy="70338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5546" y="2599835"/>
            <a:ext cx="310718" cy="70338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36265" y="2599836"/>
            <a:ext cx="310718" cy="70338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46984" y="2599836"/>
            <a:ext cx="310718" cy="703383"/>
          </a:xfrm>
          <a:prstGeom prst="rect">
            <a:avLst/>
          </a:prstGeom>
        </p:spPr>
      </p:pic>
      <p:sp>
        <p:nvSpPr>
          <p:cNvPr id="11" name="9 Rectángulo"/>
          <p:cNvSpPr>
            <a:spLocks noGrp="1" noChangeShapeType="1"/>
          </p:cNvSpPr>
          <p:nvPr/>
        </p:nvSpPr>
        <p:spPr bwMode="auto">
          <a:xfrm>
            <a:off x="2770186" y="571478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4. COMPARACIÓ SERVEI ACTUAL I FUTUR</a:t>
            </a:r>
          </a:p>
          <a:p>
            <a:pPr lvl="0" algn="r">
              <a:defRPr/>
            </a:pPr>
            <a:r>
              <a:rPr lang="ca-ES" sz="14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4.2 LOT 3. CONTROL DE QUALITAT I EDUCACIÓ AMBIENTAL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3903941" y="2599835"/>
            <a:ext cx="350136" cy="430936"/>
          </a:xfrm>
          <a:prstGeom prst="rect">
            <a:avLst/>
          </a:prstGeom>
        </p:spPr>
      </p:pic>
      <p:sp>
        <p:nvSpPr>
          <p:cNvPr id="14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b="1" dirty="0">
                <a:latin typeface="+mn-lt"/>
              </a:rPr>
              <a:t>4.COMPARACIÓ SERVEI ACTUAL I FUTUR </a:t>
            </a:r>
            <a:r>
              <a:rPr lang="ca-ES" sz="1000" b="1" dirty="0" smtClean="0">
                <a:latin typeface="+mn-lt"/>
              </a:rPr>
              <a:t>A NIVELL DE CIUTAT</a:t>
            </a:r>
            <a:endParaRPr b="1"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4.2.   LOT 3. CONTROL DE QUALITAT I      EDUCACIÓ </a:t>
            </a:r>
            <a:r>
              <a:rPr lang="ca-ES" sz="700" b="1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/>
          </p:cNvGraphicFramePr>
          <p:nvPr/>
        </p:nvGraphicFramePr>
        <p:xfrm>
          <a:off x="2357422" y="2571744"/>
          <a:ext cx="6572298" cy="2459372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935964"/>
                <a:gridCol w="2323124"/>
                <a:gridCol w="2313210"/>
              </a:tblGrid>
              <a:tr h="3239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699" algn="ctr">
                      <a:solidFill>
                        <a:schemeClr val="accent6"/>
                      </a:solidFill>
                    </a:lnT>
                    <a:lnB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3636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Escombrada manual i mixta</a:t>
                      </a:r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 smtClean="0">
                          <a:latin typeface="Arial"/>
                          <a:ea typeface="Arial"/>
                          <a:cs typeface="Arial"/>
                        </a:rPr>
                        <a:t>3-4-5-6 dies/setm.</a:t>
                      </a:r>
                      <a:r>
                        <a:rPr sz="1000" b="1" i="0" u="none" baseline="0" smtClean="0"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" sz="1000" b="1" i="0" u="none" baseline="0" dirty="0" smtClean="0"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000" b="1" i="0" u="none" baseline="0" smtClean="0">
                          <a:latin typeface="Arial"/>
                          <a:ea typeface="Arial"/>
                          <a:cs typeface="Arial"/>
                        </a:rPr>
                        <a:t>egons sector i temporada</a:t>
                      </a:r>
                      <a:endParaRPr sz="1000" b="1"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smtClean="0"/>
                        <a:t>Alterna </a:t>
                      </a:r>
                    </a:p>
                    <a:p>
                      <a:pPr algn="ctr">
                        <a:defRPr/>
                      </a:pPr>
                      <a:r>
                        <a:rPr lang="es-ES_tradnl" sz="1000" b="1" dirty="0" err="1" smtClean="0"/>
                        <a:t>Eixos</a:t>
                      </a:r>
                      <a:r>
                        <a:rPr lang="es-ES_tradnl" sz="1000" b="1" dirty="0" smtClean="0"/>
                        <a:t> </a:t>
                      </a:r>
                      <a:r>
                        <a:rPr lang="es-ES_tradnl" sz="1000" b="1" dirty="0" err="1" smtClean="0"/>
                        <a:t>principals</a:t>
                      </a:r>
                      <a:r>
                        <a:rPr lang="es-ES_tradnl" sz="1000" b="1" dirty="0" smtClean="0"/>
                        <a:t> 6 c/</a:t>
                      </a:r>
                      <a:r>
                        <a:rPr lang="es-ES_tradnl" sz="1000" b="1" dirty="0" err="1" smtClean="0"/>
                        <a:t>setm</a:t>
                      </a:r>
                      <a:endParaRPr sz="1000" b="1"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39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baseline="0" dirty="0"/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1" smtClean="0"/>
                        <a:t>12 sectors</a:t>
                      </a:r>
                      <a:r>
                        <a:rPr sz="800" smtClean="0"/>
                        <a:t>:</a:t>
                      </a:r>
                    </a:p>
                    <a:p>
                      <a:pPr marL="173735" indent="-173735" algn="just">
                        <a:buFont typeface="Arial"/>
                        <a:buNone/>
                        <a:defRPr/>
                      </a:pPr>
                      <a:endParaRPr sz="80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1" dirty="0" smtClean="0"/>
                        <a:t>Vista Alegre- </a:t>
                      </a:r>
                      <a:r>
                        <a:rPr lang="es-ES_tradnl" sz="800" b="1" dirty="0" err="1" smtClean="0"/>
                        <a:t>Cami</a:t>
                      </a:r>
                      <a:r>
                        <a:rPr lang="es-ES_tradnl" sz="800" b="1" dirty="0" smtClean="0"/>
                        <a:t> de la Serra </a:t>
                      </a:r>
                      <a:r>
                        <a:rPr lang="es-ES_tradnl" sz="800" b="1" baseline="0" dirty="0" smtClean="0"/>
                        <a:t> 4 </a:t>
                      </a:r>
                      <a:r>
                        <a:rPr lang="es-ES_tradnl" sz="800" b="1" baseline="0" dirty="0" err="1" smtClean="0"/>
                        <a:t>sectors</a:t>
                      </a:r>
                      <a:endParaRPr lang="es-ES_tradnl" sz="800" b="1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dirty="0" smtClean="0"/>
                        <a:t>1 sector  2 c/</a:t>
                      </a:r>
                      <a:r>
                        <a:rPr lang="es-ES_tradnl" sz="800" dirty="0" err="1" smtClean="0"/>
                        <a:t>setm</a:t>
                      </a:r>
                      <a:endParaRPr lang="es-ES_tradnl" sz="800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dirty="0" smtClean="0"/>
                        <a:t>2 </a:t>
                      </a:r>
                      <a:r>
                        <a:rPr lang="es-ES_tradnl" sz="800" dirty="0" err="1" smtClean="0"/>
                        <a:t>sectors</a:t>
                      </a:r>
                      <a:r>
                        <a:rPr lang="es-ES_tradnl" sz="800" dirty="0" smtClean="0"/>
                        <a:t> 3c/</a:t>
                      </a:r>
                      <a:r>
                        <a:rPr lang="es-ES_tradnl" sz="800" dirty="0" err="1" smtClean="0"/>
                        <a:t>setm</a:t>
                      </a:r>
                      <a:endParaRPr lang="es-ES_tradnl" sz="800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aseline="0" dirty="0" smtClean="0"/>
                        <a:t>1 </a:t>
                      </a:r>
                      <a:r>
                        <a:rPr lang="es-ES_tradnl" sz="800" baseline="0" dirty="0" err="1" smtClean="0"/>
                        <a:t>sectors</a:t>
                      </a:r>
                      <a:r>
                        <a:rPr lang="es-ES_tradnl" sz="800" baseline="0" dirty="0" smtClean="0"/>
                        <a:t> 4 c/</a:t>
                      </a:r>
                      <a:r>
                        <a:rPr lang="es-ES_tradnl" sz="800" baseline="0" dirty="0" err="1" smtClean="0"/>
                        <a:t>setm</a:t>
                      </a:r>
                      <a:endParaRPr lang="es-ES_tradnl" sz="800" baseline="0" dirty="0" smtClean="0"/>
                    </a:p>
                    <a:p>
                      <a:pPr marL="173735" indent="-173735" algn="just">
                        <a:buFont typeface="Arial"/>
                        <a:buNone/>
                        <a:defRPr/>
                      </a:pPr>
                      <a:endParaRPr lang="es-ES_tradnl" sz="800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1" dirty="0" err="1" smtClean="0"/>
                        <a:t>Molins</a:t>
                      </a:r>
                      <a:r>
                        <a:rPr lang="es-ES_tradnl" sz="800" b="1" dirty="0" smtClean="0"/>
                        <a:t>  5 </a:t>
                      </a:r>
                      <a:r>
                        <a:rPr lang="es-ES_tradnl" sz="800" b="1" dirty="0" err="1" smtClean="0"/>
                        <a:t>sectors</a:t>
                      </a:r>
                      <a:endParaRPr sz="800" b="1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smtClean="0"/>
                        <a:t>2 sector 4 c/setm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dirty="0" smtClean="0"/>
                        <a:t>3 </a:t>
                      </a:r>
                      <a:r>
                        <a:rPr lang="es-ES_tradnl" sz="800" dirty="0" err="1" smtClean="0"/>
                        <a:t>sectors</a:t>
                      </a:r>
                      <a:r>
                        <a:rPr lang="es-ES_tradnl" sz="800" dirty="0" smtClean="0"/>
                        <a:t> 5 c/</a:t>
                      </a:r>
                      <a:r>
                        <a:rPr lang="es-ES_tradnl" sz="800" dirty="0" err="1" smtClean="0"/>
                        <a:t>setm</a:t>
                      </a:r>
                      <a:r>
                        <a:rPr lang="es-ES_tradnl" sz="800" dirty="0" smtClean="0"/>
                        <a:t>  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lang="es-ES_tradnl" sz="800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1" dirty="0" err="1" smtClean="0"/>
                        <a:t>Cirera</a:t>
                      </a:r>
                      <a:endParaRPr lang="es-ES_tradnl" sz="800" b="1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dirty="0" smtClean="0"/>
                        <a:t>3</a:t>
                      </a:r>
                      <a:r>
                        <a:rPr lang="es-ES_tradnl" sz="800" baseline="0" dirty="0" smtClean="0"/>
                        <a:t> </a:t>
                      </a:r>
                      <a:r>
                        <a:rPr lang="es-ES_tradnl" sz="800" baseline="0" dirty="0" err="1" smtClean="0"/>
                        <a:t>sectors</a:t>
                      </a:r>
                      <a:r>
                        <a:rPr lang="es-ES_tradnl" sz="800" baseline="0" dirty="0" smtClean="0"/>
                        <a:t>  3 c/</a:t>
                      </a:r>
                      <a:r>
                        <a:rPr lang="es-ES_tradnl" sz="800" baseline="0" dirty="0" err="1" smtClean="0"/>
                        <a:t>setm</a:t>
                      </a:r>
                      <a:endParaRPr lang="es-ES_tradnl" sz="800" dirty="0" smtClean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smtClean="0"/>
                        <a:t>8  sectors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lang="es-ES_tradnl" sz="800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dirty="0" err="1" smtClean="0"/>
                        <a:t>Cami</a:t>
                      </a:r>
                      <a:r>
                        <a:rPr lang="es-ES_tradnl" sz="800" dirty="0" smtClean="0"/>
                        <a:t> de la Serra 1 </a:t>
                      </a:r>
                      <a:r>
                        <a:rPr lang="es-ES_tradnl" sz="800" dirty="0" err="1" smtClean="0"/>
                        <a:t>sec</a:t>
                      </a:r>
                      <a:endParaRPr lang="es-ES_tradnl" sz="800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dirty="0" smtClean="0"/>
                        <a:t>Vista Alegre</a:t>
                      </a:r>
                      <a:r>
                        <a:rPr lang="es-ES_tradnl" sz="800" baseline="0" dirty="0" smtClean="0"/>
                        <a:t>  2 </a:t>
                      </a:r>
                      <a:r>
                        <a:rPr lang="es-ES_tradnl" sz="800" baseline="0" dirty="0" err="1" smtClean="0"/>
                        <a:t>sec</a:t>
                      </a:r>
                      <a:endParaRPr lang="es-ES_tradnl" sz="800" baseline="0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aseline="0" dirty="0" err="1" smtClean="0"/>
                        <a:t>Miolins</a:t>
                      </a:r>
                      <a:r>
                        <a:rPr lang="es-ES_tradnl" sz="800" baseline="0" dirty="0" smtClean="0"/>
                        <a:t>  3 </a:t>
                      </a:r>
                      <a:r>
                        <a:rPr lang="es-ES_tradnl" sz="800" baseline="0" dirty="0" err="1" smtClean="0"/>
                        <a:t>sec</a:t>
                      </a:r>
                      <a:endParaRPr lang="es-ES_tradnl" sz="800" baseline="0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aseline="0" dirty="0" err="1" smtClean="0"/>
                        <a:t>Cirera</a:t>
                      </a:r>
                      <a:r>
                        <a:rPr lang="es-ES_tradnl" sz="800" baseline="0" dirty="0" smtClean="0"/>
                        <a:t>  2 </a:t>
                      </a:r>
                      <a:r>
                        <a:rPr lang="es-ES_tradnl" sz="800" baseline="0" dirty="0" err="1" smtClean="0"/>
                        <a:t>sec</a:t>
                      </a:r>
                      <a:endParaRPr lang="es-ES_tradnl" sz="800" baseline="0" dirty="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 smtClean="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dirty="0" err="1" smtClean="0"/>
                        <a:t>Eixos</a:t>
                      </a:r>
                      <a:r>
                        <a:rPr lang="es-ES_tradnl" sz="800" baseline="0" dirty="0" smtClean="0"/>
                        <a:t> </a:t>
                      </a:r>
                      <a:r>
                        <a:rPr lang="es-ES_tradnl" sz="800" baseline="0" dirty="0" err="1" smtClean="0"/>
                        <a:t>principals</a:t>
                      </a:r>
                      <a:r>
                        <a:rPr lang="es-ES_tradnl" sz="800" baseline="0" dirty="0" smtClean="0"/>
                        <a:t> ; Riera Figuera </a:t>
                      </a:r>
                      <a:r>
                        <a:rPr lang="es-ES_tradnl" sz="800" baseline="0" dirty="0" err="1" smtClean="0"/>
                        <a:t>Major</a:t>
                      </a:r>
                      <a:r>
                        <a:rPr lang="es-ES_tradnl" sz="800" baseline="0" dirty="0" smtClean="0"/>
                        <a:t> i </a:t>
                      </a:r>
                      <a:r>
                        <a:rPr lang="es-ES_tradnl" sz="800" baseline="0" dirty="0" err="1" smtClean="0"/>
                        <a:t>Rda</a:t>
                      </a:r>
                      <a:r>
                        <a:rPr lang="es-ES_tradnl" sz="800" baseline="0" dirty="0" smtClean="0"/>
                        <a:t> </a:t>
                      </a:r>
                      <a:r>
                        <a:rPr lang="es-ES_tradnl" sz="800" baseline="0" dirty="0" err="1" smtClean="0"/>
                        <a:t>Paisos</a:t>
                      </a:r>
                      <a:r>
                        <a:rPr lang="es-ES_tradnl" sz="800" baseline="0" dirty="0" smtClean="0"/>
                        <a:t> </a:t>
                      </a:r>
                      <a:r>
                        <a:rPr lang="es-ES_tradnl" sz="800" baseline="0" dirty="0" err="1" smtClean="0"/>
                        <a:t>Catalans</a:t>
                      </a:r>
                      <a:endParaRPr sz="800" smtClean="0"/>
                    </a:p>
                    <a:p>
                      <a:pPr marL="173735" indent="-173735" algn="just">
                        <a:buFont typeface="Arial" pitchFamily="34" charset="0"/>
                        <a:buChar char="•"/>
                        <a:defRPr/>
                      </a:pPr>
                      <a:endParaRPr sz="800" smtClean="0"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857488" y="3786190"/>
            <a:ext cx="331059" cy="634531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 bwMode="auto">
          <a:xfrm>
            <a:off x="3214678" y="3857628"/>
            <a:ext cx="521629" cy="429772"/>
            <a:chOff x="0" y="0"/>
            <a:chExt cx="521629" cy="42977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rcRect l="59118" t="46512"/>
            <a:stretch/>
          </p:blipFill>
          <p:spPr bwMode="auto">
            <a:xfrm>
              <a:off x="0" y="0"/>
              <a:ext cx="319001" cy="429772"/>
            </a:xfrm>
            <a:prstGeom prst="rect">
              <a:avLst/>
            </a:prstGeom>
          </p:spPr>
        </p:pic>
        <p:pic>
          <p:nvPicPr>
            <p:cNvPr id="7" name="Imagen 5"/>
            <p:cNvPicPr>
              <a:picLocks noChangeAspect="1"/>
            </p:cNvPicPr>
            <p:nvPr/>
          </p:nvPicPr>
          <p:blipFill>
            <a:blip r:embed="rId3"/>
            <a:srcRect l="70386" t="47796"/>
            <a:stretch/>
          </p:blipFill>
          <p:spPr bwMode="auto">
            <a:xfrm>
              <a:off x="289906" y="9951"/>
              <a:ext cx="231723" cy="419752"/>
            </a:xfrm>
            <a:prstGeom prst="rect">
              <a:avLst/>
            </a:prstGeom>
          </p:spPr>
        </p:pic>
      </p:grpSp>
      <p:sp>
        <p:nvSpPr>
          <p:cNvPr id="17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8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sp>
        <p:nvSpPr>
          <p:cNvPr id="19" name="9 Rectángulo"/>
          <p:cNvSpPr>
            <a:spLocks noGrp="1" noChangeShapeType="1"/>
          </p:cNvSpPr>
          <p:nvPr/>
        </p:nvSpPr>
        <p:spPr bwMode="auto">
          <a:xfrm>
            <a:off x="2643174" y="928670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 COMPARACIÓ SERVEI ACTUAL I FUTUR ÀMBIT </a:t>
            </a:r>
            <a:r>
              <a:rPr lang="ca-ES" sz="18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1800" dirty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5.1 SERVEI DE NETEJA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9 Rectángulo"/>
          <p:cNvSpPr>
            <a:spLocks noGrp="1" noChangeShapeType="1"/>
          </p:cNvSpPr>
          <p:nvPr/>
        </p:nvSpPr>
        <p:spPr bwMode="auto">
          <a:xfrm>
            <a:off x="2643174" y="785794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 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5.1  SERVEIS DE NETEJA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671517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357422" y="2143116"/>
            <a:ext cx="3409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i="1" dirty="0" smtClean="0">
                <a:latin typeface="+mn-lt"/>
              </a:rPr>
              <a:t>DIES DE SERVEI DE MANUAL I MIXTE</a:t>
            </a:r>
            <a:endParaRPr lang="es-ES" sz="1400" b="1" i="1" dirty="0">
              <a:latin typeface="+mn-lt"/>
            </a:endParaRPr>
          </a:p>
        </p:txBody>
      </p:sp>
      <p:sp>
        <p:nvSpPr>
          <p:cNvPr id="9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</a:t>
            </a:r>
            <a:r>
              <a:rPr lang="ca-ES" sz="800" dirty="0" smtClean="0"/>
              <a:t>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00438"/>
            <a:ext cx="6734160" cy="42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5" y="4071942"/>
            <a:ext cx="674755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6" name="9 Rectángulo"/>
          <p:cNvSpPr>
            <a:spLocks noGrp="1" noChangeShapeType="1"/>
          </p:cNvSpPr>
          <p:nvPr/>
        </p:nvSpPr>
        <p:spPr bwMode="auto">
          <a:xfrm>
            <a:off x="2643174" y="1000108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5.1 SERVEIS DE NETEJA</a:t>
            </a:r>
          </a:p>
        </p:txBody>
      </p:sp>
      <p:graphicFrame>
        <p:nvGraphicFramePr>
          <p:cNvPr id="7" name="6 Tabla"/>
          <p:cNvGraphicFramePr>
            <a:graphicFrameLocks/>
          </p:cNvGraphicFramePr>
          <p:nvPr/>
        </p:nvGraphicFramePr>
        <p:xfrm>
          <a:off x="2285984" y="2643182"/>
          <a:ext cx="6572298" cy="1714512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935964"/>
                <a:gridCol w="2323124"/>
                <a:gridCol w="2313210"/>
              </a:tblGrid>
              <a:tr h="3239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699" algn="ctr">
                      <a:solidFill>
                        <a:schemeClr val="accent6"/>
                      </a:solidFill>
                    </a:lnT>
                    <a:lnB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5129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smtClean="0">
                          <a:solidFill>
                            <a:schemeClr val="tx1"/>
                          </a:solidFill>
                        </a:rPr>
                        <a:t>Escombrada mecànica voreres</a:t>
                      </a:r>
                      <a:endParaRPr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smtClean="0"/>
                        <a:t>SENSE SERVEI</a:t>
                      </a:r>
                      <a:endParaRPr sz="1000" b="1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smtClean="0"/>
                        <a:t>1 dia/setmana</a:t>
                      </a:r>
                      <a:endParaRPr sz="1000" b="1"/>
                    </a:p>
                  </a:txBody>
                  <a:tcPr anchor="ctr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7595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>
                    <a:lnL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735" marR="0" indent="-173735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sz="800" smtClean="0"/>
                        <a:t>Riera Figuera Major,</a:t>
                      </a:r>
                      <a:r>
                        <a:rPr sz="800" baseline="0" smtClean="0"/>
                        <a:t> Rda Paisos Catalans, Riera de Cirera, Rda Frederic Nistral</a:t>
                      </a:r>
                      <a:endParaRPr sz="800"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</a:t>
            </a:r>
            <a:r>
              <a:rPr lang="ca-ES" sz="800" dirty="0" smtClean="0"/>
              <a:t>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/>
          </p:cNvGraphicFramePr>
          <p:nvPr/>
        </p:nvGraphicFramePr>
        <p:xfrm>
          <a:off x="2357422" y="1714488"/>
          <a:ext cx="6572298" cy="1785950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935964"/>
                <a:gridCol w="2323124"/>
                <a:gridCol w="2313210"/>
              </a:tblGrid>
              <a:tr h="3239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699" algn="ctr">
                      <a:solidFill>
                        <a:schemeClr val="accent6"/>
                      </a:solidFill>
                    </a:lnT>
                    <a:lnB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36404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smtClean="0">
                          <a:solidFill>
                            <a:schemeClr val="tx1"/>
                          </a:solidFill>
                        </a:rPr>
                        <a:t>Aiguabatre mixt </a:t>
                      </a:r>
                      <a:endParaRPr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smtClean="0"/>
                        <a:t>SENSE SERVEI</a:t>
                      </a:r>
                      <a:endParaRPr sz="1000" b="1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 i="0" u="none" smtClean="0">
                          <a:latin typeface="Arial"/>
                          <a:ea typeface="Arial"/>
                          <a:cs typeface="Arial"/>
                        </a:rPr>
                        <a:t>1 dia/setmana. </a:t>
                      </a:r>
                      <a:endParaRPr sz="1000" b="1"/>
                    </a:p>
                  </a:txBody>
                  <a:tcPr anchor="ctr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9796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>
                    <a:lnL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900" smtClean="0"/>
                        <a:t>Psg Carles Padros, carrer</a:t>
                      </a:r>
                      <a:r>
                        <a:rPr sz="900" baseline="0" smtClean="0"/>
                        <a:t> Parc dama de l'aigua, Ctra de Cirera</a:t>
                      </a:r>
                      <a:endParaRPr sz="900"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0" name="9 Rectángulo"/>
          <p:cNvSpPr>
            <a:spLocks noGrp="1" noChangeShapeType="1"/>
          </p:cNvSpPr>
          <p:nvPr/>
        </p:nvSpPr>
        <p:spPr bwMode="auto">
          <a:xfrm>
            <a:off x="2643174" y="714356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 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5.1 SERVEIS DE NETEJA</a:t>
            </a:r>
          </a:p>
        </p:txBody>
      </p:sp>
      <p:grpSp>
        <p:nvGrpSpPr>
          <p:cNvPr id="12" name="11 Grupo"/>
          <p:cNvGrpSpPr/>
          <p:nvPr/>
        </p:nvGrpSpPr>
        <p:grpSpPr bwMode="auto">
          <a:xfrm>
            <a:off x="2643174" y="2500306"/>
            <a:ext cx="1713120" cy="741669"/>
            <a:chOff x="0" y="0"/>
            <a:chExt cx="1713120" cy="741669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2"/>
            <a:srcRect t="18446" b="10679"/>
            <a:stretch/>
          </p:blipFill>
          <p:spPr bwMode="auto">
            <a:xfrm>
              <a:off x="0" y="0"/>
              <a:ext cx="1083668" cy="681688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/>
            <a:srcRect l="23207" t="31798"/>
            <a:stretch/>
          </p:blipFill>
          <p:spPr bwMode="auto">
            <a:xfrm>
              <a:off x="936468" y="36632"/>
              <a:ext cx="776651" cy="705034"/>
            </a:xfrm>
            <a:prstGeom prst="rect">
              <a:avLst/>
            </a:prstGeom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72330" y="150939"/>
              <a:ext cx="227882" cy="189901"/>
            </a:xfrm>
            <a:prstGeom prst="rect">
              <a:avLst/>
            </a:prstGeom>
          </p:spPr>
        </p:pic>
      </p:grpSp>
      <p:sp>
        <p:nvSpPr>
          <p:cNvPr id="11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357422" y="3643314"/>
          <a:ext cx="6572296" cy="2637151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945876"/>
                <a:gridCol w="2313210"/>
                <a:gridCol w="2313210"/>
              </a:tblGrid>
              <a:tr h="285113">
                <a:tc rowSpan="5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de punts </a:t>
                      </a:r>
                      <a:r>
                        <a:rPr sz="1000" b="1" i="0" u="none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negre</a:t>
                      </a:r>
                      <a:r>
                        <a:rPr sz="1000" b="1" i="0" u="none" baseline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i </a:t>
                      </a:r>
                      <a:r>
                        <a:rPr sz="1000" b="1" i="0" u="none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brigades incidències</a:t>
                      </a:r>
                      <a:endParaRPr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>
                          <a:solidFill>
                            <a:schemeClr val="tx1"/>
                          </a:solidFill>
                        </a:rPr>
                        <a:t>TOTA LA CIUTAT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>
                          <a:solidFill>
                            <a:schemeClr val="tx1"/>
                          </a:solidFill>
                        </a:rPr>
                        <a:t>TOTA</a:t>
                      </a:r>
                      <a:r>
                        <a:rPr sz="1000" baseline="0" smtClean="0">
                          <a:solidFill>
                            <a:schemeClr val="tx1"/>
                          </a:solidFill>
                        </a:rPr>
                        <a:t> LA CIUTAT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 INCIDÈNCIES, en torn de Tarda: 6 c/s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6 equips INCIDÈNCIES, 3 en torn de Matí i 3 Tarda: 6 c/s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113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>
                        <a:buFont typeface="Arial" pitchFamily="34" charset="0"/>
                        <a:buChar char="•"/>
                        <a:defRPr/>
                      </a:pPr>
                      <a:r>
                        <a:rPr lang="es-ES_tradnl" sz="800" b="0" i="0" u="none" strike="noStrike" cap="none" spc="0" dirty="0" smtClean="0">
                          <a:latin typeface="Arial"/>
                          <a:ea typeface="Arial"/>
                          <a:cs typeface="Arial"/>
                        </a:rPr>
                        <a:t>PUNTS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 NEGRES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sense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assignat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. Es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realitza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 la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recolida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 i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neteja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desvian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altres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serveis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Generalment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brigades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s-ES_tradnl" sz="800" b="0" i="0" u="none" strike="noStrike" cap="none" spc="0" baseline="0" dirty="0" err="1" smtClean="0">
                          <a:latin typeface="Arial"/>
                          <a:ea typeface="Arial"/>
                          <a:cs typeface="Arial"/>
                        </a:rPr>
                        <a:t>incidencies</a:t>
                      </a:r>
                      <a:r>
                        <a:rPr lang="es-ES_tradnl" sz="800" b="0" i="0" u="none" strike="noStrike" cap="none" spc="0" baseline="0" dirty="0" smtClean="0">
                          <a:latin typeface="Arial"/>
                          <a:ea typeface="Arial"/>
                          <a:cs typeface="Arial"/>
                        </a:rPr>
                        <a:t>.</a:t>
                      </a:r>
                    </a:p>
                    <a:p>
                      <a:pPr marL="173734" indent="-173734">
                        <a:buFont typeface="Arial" pitchFamily="34" charset="0"/>
                        <a:buChar char="•"/>
                        <a:defRPr/>
                      </a:pPr>
                      <a:endParaRPr lang="es-ES_tradnl" sz="800" b="0" i="0" u="none" strike="noStrike" cap="none" spc="0" baseline="0" dirty="0" smtClean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marR="0" indent="-173734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800" b="0" i="0" u="none" dirty="0" smtClean="0"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s-ES" sz="800" b="0" i="0" u="none" dirty="0" err="1" smtClean="0">
                          <a:latin typeface="+mn-lt"/>
                          <a:ea typeface="+mn-ea"/>
                          <a:cs typeface="+mn-cs"/>
                        </a:rPr>
                        <a:t>equip</a:t>
                      </a:r>
                      <a:r>
                        <a:rPr lang="es-ES" sz="800" b="0" i="0" u="none" dirty="0" smtClean="0">
                          <a:latin typeface="+mn-lt"/>
                          <a:ea typeface="+mn-ea"/>
                          <a:cs typeface="+mn-cs"/>
                        </a:rPr>
                        <a:t> INCIDÈNCIES, en </a:t>
                      </a:r>
                      <a:r>
                        <a:rPr lang="es-ES" sz="800" b="0" i="0" u="none" dirty="0" err="1" smtClean="0">
                          <a:latin typeface="+mn-lt"/>
                          <a:ea typeface="+mn-ea"/>
                          <a:cs typeface="+mn-cs"/>
                        </a:rPr>
                        <a:t>torn</a:t>
                      </a:r>
                      <a:r>
                        <a:rPr lang="es-ES" sz="800" b="0" i="0" u="none" dirty="0" smtClean="0"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800" b="0" i="0" u="none" dirty="0" err="1" smtClean="0">
                          <a:latin typeface="+mn-lt"/>
                          <a:ea typeface="+mn-ea"/>
                          <a:cs typeface="+mn-cs"/>
                        </a:rPr>
                        <a:t>Matí</a:t>
                      </a:r>
                      <a:r>
                        <a:rPr lang="es-ES" sz="800" b="0" i="0" u="none" dirty="0" smtClean="0"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800" b="0" i="0" u="none" dirty="0" err="1" smtClean="0">
                          <a:latin typeface="+mn-lt"/>
                          <a:ea typeface="+mn-ea"/>
                          <a:cs typeface="+mn-cs"/>
                        </a:rPr>
                        <a:t>Festius</a:t>
                      </a:r>
                      <a:endParaRPr lang="es-ES" sz="800" dirty="0" smtClean="0"/>
                    </a:p>
                    <a:p>
                      <a:pPr marL="173734" indent="-173734">
                        <a:buFont typeface="Arial" pitchFamily="34" charset="0"/>
                        <a:buChar char="•"/>
                        <a:defRPr/>
                      </a:pPr>
                      <a:endParaRPr lang="es-ES_tradnl" sz="800" b="0" i="0" u="none" strike="noStrike" cap="none" spc="0" baseline="0" dirty="0" smtClean="0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r>
                        <a:rPr sz="800" b="0" i="0" u="none" smtClean="0">
                          <a:latin typeface="Arial"/>
                          <a:ea typeface="Arial"/>
                          <a:cs typeface="Arial"/>
                        </a:rPr>
                        <a:t>1 equip INCIDÈNCIES, en torn de Matí: Festius</a:t>
                      </a:r>
                    </a:p>
                    <a:p>
                      <a:pPr marL="173734" indent="-173734" algn="just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endParaRPr sz="800" b="0" i="0" u="none" smtClean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4" marR="0" indent="-173734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800" b="0" i="0" u="none" dirty="0" smtClean="0"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s-ES" sz="800" b="0" i="0" u="none" dirty="0" err="1" smtClean="0">
                          <a:latin typeface="+mn-lt"/>
                          <a:ea typeface="+mn-ea"/>
                          <a:cs typeface="+mn-cs"/>
                        </a:rPr>
                        <a:t>equip</a:t>
                      </a:r>
                      <a:r>
                        <a:rPr lang="es-ES" sz="800" b="0" i="0" u="none" dirty="0" smtClean="0">
                          <a:latin typeface="+mn-lt"/>
                          <a:ea typeface="+mn-ea"/>
                          <a:cs typeface="+mn-cs"/>
                        </a:rPr>
                        <a:t> PUNTS NEGRES, en </a:t>
                      </a:r>
                      <a:r>
                        <a:rPr lang="es-ES" sz="800" b="0" i="0" u="none" dirty="0" err="1" smtClean="0">
                          <a:latin typeface="+mn-lt"/>
                          <a:ea typeface="+mn-ea"/>
                          <a:cs typeface="+mn-cs"/>
                        </a:rPr>
                        <a:t>torn</a:t>
                      </a:r>
                      <a:r>
                        <a:rPr lang="es-ES" sz="800" b="0" i="0" u="none" dirty="0" smtClean="0"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800" b="0" i="0" u="none" dirty="0" err="1" smtClean="0">
                          <a:latin typeface="+mn-lt"/>
                          <a:ea typeface="+mn-ea"/>
                          <a:cs typeface="+mn-cs"/>
                        </a:rPr>
                        <a:t>Matí</a:t>
                      </a:r>
                      <a:r>
                        <a:rPr lang="es-ES" sz="800" b="0" i="0" u="none" dirty="0" smtClean="0">
                          <a:latin typeface="+mn-lt"/>
                          <a:ea typeface="+mn-ea"/>
                          <a:cs typeface="+mn-cs"/>
                        </a:rPr>
                        <a:t>: 3 c/s</a:t>
                      </a:r>
                      <a:endParaRPr lang="es-ES" sz="800" dirty="0" smtClean="0"/>
                    </a:p>
                    <a:p>
                      <a:pPr marL="173734" indent="-173734" algn="just">
                        <a:buFont typeface="Arial"/>
                        <a:buChar char="•"/>
                        <a:defRPr/>
                      </a:pP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3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None/>
                        <a:defRPr/>
                      </a:pP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None/>
                        <a:defRPr/>
                      </a:pP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800"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4" indent="-173734" algn="just">
                        <a:buFont typeface="Arial"/>
                        <a:buNone/>
                        <a:defRPr/>
                      </a:pPr>
                      <a:endParaRPr/>
                    </a:p>
                  </a:txBody>
                  <a:tcPr>
                    <a:lnL w="12699" algn="ctr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/>
          </p:cNvGraphicFramePr>
          <p:nvPr/>
        </p:nvGraphicFramePr>
        <p:xfrm>
          <a:off x="2285984" y="1000108"/>
          <a:ext cx="6572298" cy="5286412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935964"/>
                <a:gridCol w="2323124"/>
                <a:gridCol w="2313210"/>
              </a:tblGrid>
              <a:tr h="58976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699" algn="ctr">
                      <a:solidFill>
                        <a:schemeClr val="accent6"/>
                      </a:solidFill>
                    </a:lnT>
                    <a:lnB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4007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Neteja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amb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aigua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pressió</a:t>
                      </a:r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0" i="0" u="none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000" b="0" i="0" u="none" baseline="0" smtClean="0">
                          <a:latin typeface="Arial"/>
                          <a:cs typeface="Arial"/>
                        </a:rPr>
                        <a:t> dies/setmana</a:t>
                      </a:r>
                      <a:endParaRPr sz="10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000" b="0" i="0" u="none" smtClean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sz="1000" b="0" i="0" u="none" smtClean="0">
                          <a:latin typeface="Arial"/>
                          <a:ea typeface="Arial"/>
                          <a:cs typeface="Arial"/>
                        </a:rPr>
                        <a:t>3 Equips</a:t>
                      </a:r>
                      <a:r>
                        <a:rPr sz="1000" b="0" i="0" u="none" baseline="0" smtClean="0">
                          <a:latin typeface="Arial"/>
                          <a:ea typeface="Arial"/>
                          <a:cs typeface="Arial"/>
                        </a:rPr>
                        <a:t> / 365 dies  l'any</a:t>
                      </a:r>
                      <a:r>
                        <a:rPr sz="1000" b="0" i="0" u="none" smtClean="0"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sz="1000"/>
                    </a:p>
                  </a:txBody>
                  <a:tcPr anchor="ctr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833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baseline="0" dirty="0"/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smtClean="0"/>
                        <a:t>2-3-4 equips segonms TEMPORADA</a:t>
                      </a:r>
                      <a:endParaRPr sz="8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8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 smtClean="0">
                          <a:latin typeface="Arial"/>
                          <a:ea typeface="Arial"/>
                          <a:cs typeface="Arial"/>
                        </a:rPr>
                        <a:t>Llocs amb bruticia</a:t>
                      </a:r>
                      <a:r>
                        <a:rPr sz="800" b="0" i="0" u="none" baseline="0" smtClean="0">
                          <a:latin typeface="Arial"/>
                          <a:ea typeface="Arial"/>
                          <a:cs typeface="Arial"/>
                        </a:rPr>
                        <a:t> d'abocaments, orins, etc (</a:t>
                      </a:r>
                      <a:r>
                        <a:rPr sz="800" b="0" i="0" u="none" smtClean="0">
                          <a:latin typeface="Arial"/>
                          <a:ea typeface="Arial"/>
                          <a:cs typeface="Arial"/>
                        </a:rPr>
                        <a:t>places dures, escales, carrers de vianants,</a:t>
                      </a:r>
                      <a:r>
                        <a:rPr sz="800" b="0" i="0" u="none" baseline="0" smtClean="0">
                          <a:latin typeface="Arial"/>
                          <a:ea typeface="Arial"/>
                          <a:cs typeface="Arial"/>
                        </a:rPr>
                        <a:t> passos soterrats) </a:t>
                      </a:r>
                      <a:endParaRPr sz="800" b="0" i="0" u="none" smtClean="0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15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smtClean="0">
                          <a:solidFill>
                            <a:schemeClr val="tx1"/>
                          </a:solidFill>
                        </a:rPr>
                        <a:t>Neteja aparcaments i solars municipals</a:t>
                      </a:r>
                      <a:endParaRPr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SENSE SERVEI</a:t>
                      </a:r>
                      <a:endParaRPr sz="10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" sz="1000" b="0" i="0" u="none" dirty="0" smtClean="0"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000" b="0" i="0" u="none" smtClean="0">
                          <a:latin typeface="Arial"/>
                          <a:ea typeface="Arial"/>
                          <a:cs typeface="Arial"/>
                        </a:rPr>
                        <a:t>ada 15 dies.</a:t>
                      </a:r>
                      <a:endParaRPr sz="1000"/>
                    </a:p>
                  </a:txBody>
                  <a:tcPr anchor="ctr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81401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>
                    <a:lnL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dirty="0" smtClean="0"/>
                        <a:t>Es fan </a:t>
                      </a:r>
                      <a:r>
                        <a:rPr lang="es-ES_tradnl" sz="800" dirty="0" err="1" smtClean="0"/>
                        <a:t>neteges</a:t>
                      </a:r>
                      <a:r>
                        <a:rPr lang="es-ES_tradnl" sz="800" dirty="0" smtClean="0"/>
                        <a:t> </a:t>
                      </a:r>
                      <a:r>
                        <a:rPr lang="es-ES_tradnl" sz="800" dirty="0" err="1" smtClean="0"/>
                        <a:t>puntuals</a:t>
                      </a:r>
                      <a:r>
                        <a:rPr lang="es-ES_tradnl" sz="800" dirty="0" smtClean="0"/>
                        <a:t> </a:t>
                      </a:r>
                      <a:r>
                        <a:rPr lang="es-ES_tradnl" sz="800" dirty="0" err="1" smtClean="0"/>
                        <a:t>desviant</a:t>
                      </a:r>
                      <a:r>
                        <a:rPr lang="es-ES_tradnl" sz="800" baseline="0" dirty="0" smtClean="0"/>
                        <a:t> </a:t>
                      </a:r>
                    </a:p>
                    <a:p>
                      <a:pPr marL="173735" indent="-173735" algn="just">
                        <a:buFont typeface="Arial"/>
                        <a:buNone/>
                        <a:defRPr/>
                      </a:pPr>
                      <a:r>
                        <a:rPr lang="es-ES_tradnl" sz="800" baseline="0" dirty="0" smtClean="0"/>
                        <a:t>       </a:t>
                      </a:r>
                      <a:r>
                        <a:rPr lang="es-ES_tradnl" sz="800" baseline="0" dirty="0" err="1" smtClean="0"/>
                        <a:t>serveis</a:t>
                      </a:r>
                      <a:r>
                        <a:rPr lang="es-ES_tradnl" sz="800" baseline="0" dirty="0" smtClean="0"/>
                        <a:t> </a:t>
                      </a:r>
                      <a:r>
                        <a:rPr lang="es-ES_tradnl" sz="800" baseline="0" dirty="0" err="1" smtClean="0"/>
                        <a:t>ordinaris</a:t>
                      </a:r>
                      <a:endParaRPr sz="8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 smtClean="0">
                          <a:latin typeface="Arial"/>
                          <a:ea typeface="Arial"/>
                          <a:cs typeface="Arial"/>
                        </a:rPr>
                        <a:t>Cada 15 dies es netejaran els aparcaments i solars municipals establerts</a:t>
                      </a:r>
                      <a:r>
                        <a:rPr sz="800" b="0" i="0" u="none" baseline="0" smtClean="0">
                          <a:latin typeface="Arial"/>
                          <a:ea typeface="Arial"/>
                          <a:cs typeface="Arial"/>
                        </a:rPr>
                        <a:t> en els PCT. 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lang="es-ES_tradnl" sz="800" b="0" i="0" u="none" baseline="0" dirty="0" err="1" smtClean="0">
                          <a:latin typeface="Arial"/>
                          <a:cs typeface="Arial"/>
                        </a:rPr>
                        <a:t>Aparcament</a:t>
                      </a:r>
                      <a:r>
                        <a:rPr lang="es-ES_tradnl" sz="800" b="0" i="0" u="none" baseline="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lang="es-ES_tradnl" sz="800" b="0" i="0" u="none" baseline="0" dirty="0" err="1" smtClean="0">
                          <a:latin typeface="Arial"/>
                          <a:cs typeface="Arial"/>
                        </a:rPr>
                        <a:t>carrer</a:t>
                      </a:r>
                      <a:r>
                        <a:rPr lang="es-ES_tradnl" sz="800" b="0" i="0" u="none" baseline="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lang="es-ES_tradnl" sz="800" b="0" i="0" u="none" baseline="0" dirty="0" err="1" smtClean="0">
                          <a:latin typeface="Arial"/>
                          <a:cs typeface="Arial"/>
                        </a:rPr>
                        <a:t>Caceres</a:t>
                      </a:r>
                      <a:r>
                        <a:rPr lang="es-ES_tradnl" sz="800" b="0" i="0" u="none" baseline="0" dirty="0" smtClean="0">
                          <a:latin typeface="Arial"/>
                          <a:cs typeface="Arial"/>
                        </a:rPr>
                        <a:t> i </a:t>
                      </a:r>
                      <a:r>
                        <a:rPr lang="es-ES_tradnl" sz="800" b="0" i="0" u="none" baseline="0" dirty="0" err="1" smtClean="0">
                          <a:latin typeface="Arial"/>
                          <a:cs typeface="Arial"/>
                        </a:rPr>
                        <a:t>Rda</a:t>
                      </a:r>
                      <a:r>
                        <a:rPr lang="es-ES_tradnl" sz="800" b="0" i="0" u="none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_tradnl" sz="800" b="0" i="0" u="none" baseline="0" dirty="0" err="1" smtClean="0">
                          <a:latin typeface="Arial"/>
                          <a:cs typeface="Arial"/>
                        </a:rPr>
                        <a:t>Paisos</a:t>
                      </a:r>
                      <a:r>
                        <a:rPr lang="es-ES_tradnl" sz="800" b="0" i="0" u="none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_tradnl" sz="800" b="0" i="0" u="none" baseline="0" dirty="0" err="1" smtClean="0">
                          <a:latin typeface="Arial"/>
                          <a:cs typeface="Arial"/>
                        </a:rPr>
                        <a:t>Catalans</a:t>
                      </a:r>
                      <a:r>
                        <a:rPr lang="es-ES_tradnl" sz="800" b="0" i="0" u="none" baseline="0" dirty="0" smtClean="0">
                          <a:latin typeface="Arial"/>
                          <a:cs typeface="Arial"/>
                        </a:rPr>
                        <a:t>  </a:t>
                      </a: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79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smtClean="0">
                          <a:solidFill>
                            <a:schemeClr val="tx1"/>
                          </a:solidFill>
                        </a:rPr>
                        <a:t>Neteja mercats</a:t>
                      </a:r>
                      <a:endParaRPr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Setmanal</a:t>
                      </a:r>
                      <a:endParaRPr sz="10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000" b="0" i="0" u="none" smtClean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sz="1000" b="0" i="0" u="none" smtClean="0">
                          <a:latin typeface="Arial"/>
                          <a:ea typeface="Arial"/>
                          <a:cs typeface="Arial"/>
                        </a:rPr>
                        <a:t>Setmanal.</a:t>
                      </a:r>
                      <a:endParaRPr sz="1000"/>
                    </a:p>
                  </a:txBody>
                  <a:tcPr anchor="ctr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2219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 pitchFamily="34" charset="0"/>
                        <a:buChar char="•"/>
                        <a:defRPr/>
                      </a:pPr>
                      <a:r>
                        <a:rPr lang="es-ES" sz="800" b="0" i="0" u="none" dirty="0" smtClean="0"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s-ES" sz="800" b="0" i="0" u="none" baseline="0" dirty="0" smtClean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800" b="0" i="0" u="none" baseline="0" dirty="0" err="1" smtClean="0">
                          <a:latin typeface="+mn-lt"/>
                          <a:ea typeface="+mn-ea"/>
                          <a:cs typeface="+mn-cs"/>
                        </a:rPr>
                        <a:t>mercat</a:t>
                      </a:r>
                      <a:r>
                        <a:rPr lang="es-ES" sz="800" b="0" i="0" u="none" baseline="0" dirty="0" smtClean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800" b="0" i="0" u="none" baseline="0" dirty="0" err="1" smtClean="0">
                          <a:latin typeface="+mn-lt"/>
                          <a:ea typeface="+mn-ea"/>
                          <a:cs typeface="+mn-cs"/>
                        </a:rPr>
                        <a:t>Molins</a:t>
                      </a:r>
                      <a:r>
                        <a:rPr lang="es-ES" sz="800" b="0" i="0" u="none" baseline="0" dirty="0" smtClean="0">
                          <a:latin typeface="+mn-lt"/>
                          <a:ea typeface="+mn-ea"/>
                          <a:cs typeface="+mn-cs"/>
                        </a:rPr>
                        <a:t> es </a:t>
                      </a:r>
                      <a:r>
                        <a:rPr lang="es-ES" sz="800" b="0" i="0" u="none" baseline="0" dirty="0" err="1" smtClean="0">
                          <a:latin typeface="+mn-lt"/>
                          <a:ea typeface="+mn-ea"/>
                          <a:cs typeface="+mn-cs"/>
                        </a:rPr>
                        <a:t>neteja</a:t>
                      </a:r>
                      <a:r>
                        <a:rPr lang="es-ES" sz="800" b="0" i="0" u="none" baseline="0" dirty="0" smtClean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800" b="0" i="0" u="none" baseline="0" dirty="0" err="1" smtClean="0">
                          <a:latin typeface="+mn-lt"/>
                          <a:ea typeface="+mn-ea"/>
                          <a:cs typeface="+mn-cs"/>
                        </a:rPr>
                        <a:t>amb</a:t>
                      </a:r>
                      <a:endParaRPr lang="es-ES" sz="800" b="0" i="0" u="none" baseline="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735" indent="-173735" algn="just">
                        <a:buFont typeface="Arial" pitchFamily="34" charset="0"/>
                        <a:buChar char="•"/>
                        <a:defRPr/>
                      </a:pPr>
                      <a:r>
                        <a:rPr lang="es-ES" sz="800" b="0" i="0" u="none" baseline="0" dirty="0" smtClean="0"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s-ES" sz="800" b="0" i="0" u="none" baseline="0" dirty="0" err="1" smtClean="0">
                          <a:latin typeface="+mn-lt"/>
                          <a:ea typeface="+mn-ea"/>
                          <a:cs typeface="+mn-cs"/>
                        </a:rPr>
                        <a:t>escombradores</a:t>
                      </a:r>
                      <a:endParaRPr lang="es-ES" sz="800" b="0" i="0" u="none" baseline="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735" indent="-173735" algn="just">
                        <a:buFont typeface="Arial" pitchFamily="34" charset="0"/>
                        <a:buChar char="•"/>
                        <a:defRPr/>
                      </a:pPr>
                      <a:r>
                        <a:rPr lang="es-ES" sz="800" b="0" i="0" u="none" baseline="0" dirty="0" smtClean="0">
                          <a:latin typeface="+mn-lt"/>
                          <a:ea typeface="+mn-ea"/>
                          <a:cs typeface="+mn-cs"/>
                        </a:rPr>
                        <a:t>1 Cuba</a:t>
                      </a:r>
                    </a:p>
                    <a:p>
                      <a:pPr marL="173735" indent="-173735" algn="just">
                        <a:buFont typeface="Arial" pitchFamily="34" charset="0"/>
                        <a:buChar char="•"/>
                        <a:defRPr/>
                      </a:pPr>
                      <a:r>
                        <a:rPr lang="es-ES" sz="800" b="0" i="0" u="none" baseline="0" dirty="0" smtClean="0"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s-ES" sz="800" b="0" i="0" u="none" baseline="0" dirty="0" err="1" smtClean="0">
                          <a:latin typeface="+mn-lt"/>
                          <a:ea typeface="+mn-ea"/>
                          <a:cs typeface="+mn-cs"/>
                        </a:rPr>
                        <a:t>hidro</a:t>
                      </a:r>
                      <a:endParaRPr lang="es-ES" sz="800" b="0" i="0" u="none" baseline="0" dirty="0" smtClean="0"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 pitchFamily="34" charset="0"/>
                        <a:buChar char="•"/>
                        <a:defRPr/>
                      </a:pPr>
                      <a:r>
                        <a:rPr lang="es-ES_tradnl" sz="800" b="0" i="0" u="none" baseline="0" dirty="0" smtClean="0">
                          <a:latin typeface="Arial"/>
                          <a:ea typeface="Arial"/>
                          <a:cs typeface="Arial"/>
                        </a:rPr>
                        <a:t>El </a:t>
                      </a:r>
                      <a:r>
                        <a:rPr lang="es-ES_tradnl" sz="800" b="0" i="0" u="none" baseline="0" dirty="0" err="1" smtClean="0">
                          <a:latin typeface="Arial"/>
                          <a:ea typeface="Arial"/>
                          <a:cs typeface="Arial"/>
                        </a:rPr>
                        <a:t>mercat</a:t>
                      </a:r>
                      <a:r>
                        <a:rPr lang="es-ES_tradnl" sz="800" b="0" i="0" u="none" baseline="0" dirty="0" smtClean="0">
                          <a:latin typeface="Arial"/>
                          <a:ea typeface="Arial"/>
                          <a:cs typeface="Arial"/>
                        </a:rPr>
                        <a:t> de </a:t>
                      </a:r>
                      <a:r>
                        <a:rPr lang="es-ES_tradnl" sz="800" b="0" i="0" u="none" baseline="0" dirty="0" err="1" smtClean="0">
                          <a:latin typeface="Arial"/>
                          <a:ea typeface="Arial"/>
                          <a:cs typeface="Arial"/>
                        </a:rPr>
                        <a:t>MOlins</a:t>
                      </a:r>
                      <a:r>
                        <a:rPr lang="es-ES_tradnl" sz="800" b="0" i="0" u="none" baseline="0" dirty="0" smtClean="0">
                          <a:latin typeface="Arial"/>
                          <a:ea typeface="Arial"/>
                          <a:cs typeface="Arial"/>
                        </a:rPr>
                        <a:t> de 15,00 a 17,00 </a:t>
                      </a:r>
                      <a:r>
                        <a:rPr lang="es-ES_tradnl" sz="800" b="0" i="0" u="none" baseline="0" dirty="0" err="1" smtClean="0">
                          <a:latin typeface="Arial"/>
                          <a:ea typeface="Arial"/>
                          <a:cs typeface="Arial"/>
                        </a:rPr>
                        <a:t>hores</a:t>
                      </a:r>
                      <a:endParaRPr sz="800" b="0" i="0" u="none" smtClean="0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071678"/>
            <a:ext cx="1500198" cy="98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4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sp>
        <p:nvSpPr>
          <p:cNvPr id="15" name="14 Rectángulo"/>
          <p:cNvSpPr>
            <a:spLocks noGrp="1" noChangeShapeType="1"/>
          </p:cNvSpPr>
          <p:nvPr/>
        </p:nvSpPr>
        <p:spPr bwMode="auto">
          <a:xfrm>
            <a:off x="2714612" y="214290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 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5.1 SERVEIS DE NETEJA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429264"/>
            <a:ext cx="1669441" cy="7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8" y="595438"/>
            <a:ext cx="2142000" cy="58679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8 CuadroTexto"/>
          <p:cNvSpPr/>
          <p:nvPr/>
        </p:nvSpPr>
        <p:spPr bwMode="auto">
          <a:xfrm>
            <a:off x="6999260" y="642917"/>
            <a:ext cx="2095534" cy="3962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lang="es-ES" sz="2000" b="1">
                <a:solidFill>
                  <a:schemeClr val="bg2"/>
                </a:solidFill>
                <a:latin typeface="Arial"/>
                <a:ea typeface="Arial"/>
              </a:rPr>
              <a:t>INTRODUCCIÓ</a:t>
            </a:r>
            <a:endParaRPr>
              <a:solidFill>
                <a:schemeClr val="bg2"/>
              </a:solidFill>
            </a:endParaRPr>
          </a:p>
        </p:txBody>
      </p:sp>
      <p:sp>
        <p:nvSpPr>
          <p:cNvPr id="6" name="7 CuadroTexto"/>
          <p:cNvSpPr/>
          <p:nvPr/>
        </p:nvSpPr>
        <p:spPr bwMode="auto">
          <a:xfrm>
            <a:off x="2428858" y="1318286"/>
            <a:ext cx="6573735" cy="48920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sz="1400">
                <a:latin typeface="+mn-lt"/>
              </a:rPr>
              <a:t>9 de Desembre 2020		MESA OBERTURA SOBRE 2</a:t>
            </a:r>
            <a:endParaRPr/>
          </a:p>
          <a:p>
            <a:pPr lvl="0">
              <a:lnSpc>
                <a:spcPct val="150000"/>
              </a:lnSpc>
              <a:defRPr/>
            </a:pPr>
            <a:endParaRPr sz="1400">
              <a:latin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sz="1400">
                <a:latin typeface="+mn-lt"/>
              </a:rPr>
              <a:t>4 de Març de 2021		MESA VALORACIÓ INFORME SOBRE 2 </a:t>
            </a:r>
            <a:endParaRPr/>
          </a:p>
          <a:p>
            <a:pPr lvl="0">
              <a:lnSpc>
                <a:spcPct val="150000"/>
              </a:lnSpc>
              <a:defRPr/>
            </a:pPr>
            <a:r>
              <a:rPr sz="1400">
                <a:latin typeface="+mn-lt"/>
              </a:rPr>
              <a:t> 			I PETICIÓ ACLARIMENTS VALORIZA</a:t>
            </a:r>
            <a:endParaRPr/>
          </a:p>
          <a:p>
            <a:pPr lvl="0">
              <a:lnSpc>
                <a:spcPct val="150000"/>
              </a:lnSpc>
              <a:defRPr/>
            </a:pPr>
            <a:endParaRPr sz="1400">
              <a:latin typeface="+mn-lt"/>
            </a:endParaRPr>
          </a:p>
          <a:p>
            <a:pPr lvl="0">
              <a:lnSpc>
                <a:spcPct val="200000"/>
              </a:lnSpc>
              <a:defRPr/>
            </a:pPr>
            <a:r>
              <a:rPr sz="1400">
                <a:latin typeface="+mn-lt"/>
              </a:rPr>
              <a:t>10 de Març de 2021		SOL.LICITUD ACLARIMENTS VALORIZA</a:t>
            </a:r>
            <a:endParaRPr/>
          </a:p>
          <a:p>
            <a:pPr lvl="0">
              <a:lnSpc>
                <a:spcPct val="200000"/>
              </a:lnSpc>
              <a:defRPr/>
            </a:pPr>
            <a:endParaRPr sz="1400">
              <a:latin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sz="1400">
                <a:latin typeface="+mn-lt"/>
              </a:rPr>
              <a:t>25 de Març de 2021		MESA APROVACIÓ INFORME SOBRE 2 				I OBERTURA SOBRE 3</a:t>
            </a:r>
            <a:endParaRPr/>
          </a:p>
          <a:p>
            <a:pPr lvl="0">
              <a:lnSpc>
                <a:spcPct val="150000"/>
              </a:lnSpc>
              <a:defRPr/>
            </a:pPr>
            <a:endParaRPr sz="1400">
              <a:latin typeface="+mn-lt"/>
            </a:endParaRPr>
          </a:p>
          <a:p>
            <a:pPr lvl="0">
              <a:lnSpc>
                <a:spcPct val="200000"/>
              </a:lnSpc>
              <a:defRPr/>
            </a:pPr>
            <a:r>
              <a:rPr sz="1400">
                <a:latin typeface="+mn-lt"/>
              </a:rPr>
              <a:t>8 d'Abril de 2021		MESA APROVACIÓ INFORME SOBRE 3</a:t>
            </a:r>
          </a:p>
          <a:p>
            <a:pPr lvl="0">
              <a:lnSpc>
                <a:spcPct val="200000"/>
              </a:lnSpc>
              <a:defRPr/>
            </a:pPr>
            <a:endParaRPr sz="1400">
              <a:latin typeface="+mn-lt"/>
            </a:endParaRPr>
          </a:p>
          <a:p>
            <a:pPr lvl="0">
              <a:lnSpc>
                <a:spcPct val="200000"/>
              </a:lnSpc>
              <a:defRPr/>
            </a:pPr>
            <a:r>
              <a:rPr sz="1400">
                <a:latin typeface="+mn-lt"/>
              </a:rPr>
              <a:t>6 de Maig de 2021		PLE MUNICIPAL</a:t>
            </a:r>
            <a:endParaRPr sz="1400">
              <a:latin typeface="Arial"/>
            </a:endParaRPr>
          </a:p>
        </p:txBody>
      </p:sp>
      <p:sp>
        <p:nvSpPr>
          <p:cNvPr id="7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b="1" dirty="0">
                <a:latin typeface="+mn-lt"/>
              </a:rPr>
              <a:t>INTRODUCCIÓ</a:t>
            </a:r>
            <a:endParaRPr sz="1000" b="1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sz="8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4" name="9 Rectángulo"/>
          <p:cNvSpPr>
            <a:spLocks noGrp="1" noChangeShapeType="1"/>
          </p:cNvSpPr>
          <p:nvPr/>
        </p:nvSpPr>
        <p:spPr bwMode="auto">
          <a:xfrm>
            <a:off x="2714612" y="642918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 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5.1  SERVEIS DE NETEJA</a:t>
            </a:r>
          </a:p>
        </p:txBody>
      </p:sp>
      <p:sp>
        <p:nvSpPr>
          <p:cNvPr id="15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           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graphicFrame>
        <p:nvGraphicFramePr>
          <p:cNvPr id="16" name="15 Tabla"/>
          <p:cNvGraphicFramePr>
            <a:graphicFrameLocks/>
          </p:cNvGraphicFramePr>
          <p:nvPr/>
        </p:nvGraphicFramePr>
        <p:xfrm>
          <a:off x="2500298" y="2143116"/>
          <a:ext cx="6305547" cy="3069610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9"/>
                <a:gridCol w="2219324"/>
                <a:gridCol w="2219324"/>
              </a:tblGrid>
              <a:tr h="285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 b="1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 b="1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 b="1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6390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Reforç de temporada caiguda de fulles</a:t>
                      </a:r>
                      <a:endParaRPr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Temporada</a:t>
                      </a:r>
                      <a:endParaRPr sz="1000"/>
                    </a:p>
                  </a:txBody>
                  <a:tcP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Temporada</a:t>
                      </a:r>
                      <a:endParaRPr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ca-ES" sz="800" b="0" i="0" u="none" dirty="0">
                          <a:latin typeface="Arial"/>
                          <a:ea typeface="Arial"/>
                          <a:cs typeface="Arial"/>
                        </a:rPr>
                        <a:t>2 equips, en torn de matí: 1 c/s durant 3 mesos (temporada caiguda de fulles)</a:t>
                      </a:r>
                      <a:endParaRPr lang="ca-ES" dirty="0"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2 equips, en torn de matí: 40 jornades/any, amb una dedicació del 50</a:t>
                      </a:r>
                      <a:r>
                        <a:rPr sz="800" b="0" i="0" u="none" smtClean="0">
                          <a:latin typeface="Arial"/>
                          <a:ea typeface="Arial"/>
                          <a:cs typeface="Arial"/>
                        </a:rPr>
                        <a:t>%</a:t>
                      </a:r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es-ES_tradnl" sz="800" b="0" i="0" u="none" dirty="0" err="1" smtClean="0">
                          <a:latin typeface="Arial"/>
                          <a:cs typeface="Arial"/>
                        </a:rPr>
                        <a:t>Incorporació</a:t>
                      </a:r>
                      <a:r>
                        <a:rPr lang="es-ES_tradnl" sz="800" b="0" i="0" u="none" baseline="0" dirty="0" smtClean="0">
                          <a:latin typeface="Arial"/>
                          <a:cs typeface="Arial"/>
                        </a:rPr>
                        <a:t> de 1 </a:t>
                      </a:r>
                      <a:r>
                        <a:rPr lang="es-ES_tradnl" sz="800" b="0" i="0" u="none" baseline="0" dirty="0" err="1" smtClean="0">
                          <a:latin typeface="Arial"/>
                          <a:cs typeface="Arial"/>
                        </a:rPr>
                        <a:t>peó</a:t>
                      </a:r>
                      <a:r>
                        <a:rPr lang="es-ES_tradnl" sz="800" b="0" i="0" u="none" baseline="0" dirty="0" smtClean="0">
                          <a:latin typeface="Arial"/>
                          <a:cs typeface="Arial"/>
                        </a:rPr>
                        <a:t>  de suporta la </a:t>
                      </a:r>
                      <a:r>
                        <a:rPr lang="es-ES_tradnl" sz="800" b="0" i="0" u="none" baseline="0" dirty="0" err="1" smtClean="0">
                          <a:latin typeface="Arial"/>
                          <a:cs typeface="Arial"/>
                        </a:rPr>
                        <a:t>màquina</a:t>
                      </a:r>
                      <a:endParaRPr lang="es-ES_tradnl" sz="800" b="0" i="0" u="none" dirty="0" smtClean="0"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dies de fer dissabte</a:t>
                      </a:r>
                      <a:endParaRPr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A petició veïns o per iniciativa municipal</a:t>
                      </a:r>
                      <a:endParaRPr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Equips formats per brigada, aiguabatre mecànic i neteja alta pressió: 0,5 c/s, torn Matí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Retirada herbes</a:t>
                      </a:r>
                      <a:endParaRPr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Temporada</a:t>
                      </a:r>
                      <a:endParaRPr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8512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/>
                    </a:p>
                  </a:txBody>
                  <a:tcP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800" b="0" i="0" u="none">
                          <a:latin typeface="Arial"/>
                          <a:ea typeface="Arial"/>
                          <a:cs typeface="Arial"/>
                        </a:rPr>
                        <a:t>1 equip, en torn de matí: 35 jornades/any, dividits en 3 campanyes</a:t>
                      </a:r>
                      <a:endParaRPr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accent6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1357298"/>
            <a:ext cx="671517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678661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929066"/>
            <a:ext cx="678661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sp>
        <p:nvSpPr>
          <p:cNvPr id="7" name="6 Rectángulo"/>
          <p:cNvSpPr>
            <a:spLocks noGrp="1" noChangeShapeType="1"/>
          </p:cNvSpPr>
          <p:nvPr/>
        </p:nvSpPr>
        <p:spPr bwMode="auto">
          <a:xfrm>
            <a:off x="2714612" y="214290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 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5.2 SERVEIS DE NETEJA</a:t>
            </a: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PLATGES (1/2)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572008"/>
            <a:ext cx="678661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71612"/>
            <a:ext cx="678661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sp>
        <p:nvSpPr>
          <p:cNvPr id="8" name="7 Rectángulo"/>
          <p:cNvSpPr>
            <a:spLocks noGrp="1" noChangeShapeType="1"/>
          </p:cNvSpPr>
          <p:nvPr/>
        </p:nvSpPr>
        <p:spPr bwMode="auto">
          <a:xfrm>
            <a:off x="2714612" y="214290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 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5.2 SERVEIS DE NETEJA</a:t>
            </a: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PLATGES (2/2)</a:t>
            </a: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6864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0" y="2214554"/>
            <a:ext cx="69215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857496"/>
            <a:ext cx="692945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214686"/>
            <a:ext cx="678661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sp>
        <p:nvSpPr>
          <p:cNvPr id="11" name="10 Rectángulo"/>
          <p:cNvSpPr>
            <a:spLocks noGrp="1" noChangeShapeType="1"/>
          </p:cNvSpPr>
          <p:nvPr/>
        </p:nvSpPr>
        <p:spPr bwMode="auto">
          <a:xfrm>
            <a:off x="2864444" y="214290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 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5.3 SERVEI DE RECOLLIDA SELECTIVA</a:t>
            </a: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BILATERAL</a:t>
            </a:r>
          </a:p>
          <a:p>
            <a:pPr lvl="0" algn="r">
              <a:defRPr/>
            </a:pPr>
            <a:endParaRPr sz="1400" b="1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57422" y="4000504"/>
            <a:ext cx="2398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u="sng" dirty="0" smtClean="0">
                <a:latin typeface="+mn-lt"/>
              </a:rPr>
              <a:t>FREQ</a:t>
            </a:r>
            <a:r>
              <a:rPr lang="es-ES" sz="1200" b="1" i="1" u="sng" dirty="0" smtClean="0">
                <a:latin typeface="+mn-lt"/>
              </a:rPr>
              <a:t>ÜÈNCIA DE RECOLLIDA</a:t>
            </a:r>
            <a:endParaRPr lang="es-ES" sz="1200" b="1" i="1" u="sng" dirty="0"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357422" y="4286256"/>
            <a:ext cx="1459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 smtClean="0">
                <a:latin typeface="+mn-lt"/>
              </a:rPr>
              <a:t>FORM	(NIT)</a:t>
            </a:r>
            <a:endParaRPr lang="es-ES" sz="1200" b="1" i="1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57422" y="4500570"/>
            <a:ext cx="610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 smtClean="0">
                <a:latin typeface="+mn-lt"/>
              </a:rPr>
              <a:t>ENVASOS – PAPER I CARTRÓ 		DIES ALTERNS	MATI</a:t>
            </a:r>
          </a:p>
          <a:p>
            <a:r>
              <a:rPr lang="es-ES" sz="1200" b="1" i="1" dirty="0" smtClean="0">
                <a:latin typeface="+mn-lt"/>
              </a:rPr>
              <a:t>VIDRE				SENSORITZAT	MATI</a:t>
            </a:r>
          </a:p>
          <a:p>
            <a:r>
              <a:rPr lang="es-ES" sz="1200" b="1" i="1" dirty="0" smtClean="0">
                <a:latin typeface="+mn-lt"/>
              </a:rPr>
              <a:t>REBUIG				DIARI		NIT</a:t>
            </a:r>
            <a:endParaRPr lang="es-ES" sz="1200" b="1" i="1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7" name="9 Rectángulo"/>
          <p:cNvSpPr>
            <a:spLocks noGrp="1" noChangeShapeType="1"/>
          </p:cNvSpPr>
          <p:nvPr/>
        </p:nvSpPr>
        <p:spPr bwMode="auto">
          <a:xfrm>
            <a:off x="2714612" y="142852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 smtClean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5.3 SERVEIS DE RECOLLIDA SELECTIVA</a:t>
            </a: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NETEJA CONTENIDORS i RECOLLIDA VOLUMINOSOS</a:t>
            </a:r>
          </a:p>
        </p:txBody>
      </p:sp>
      <p:sp>
        <p:nvSpPr>
          <p:cNvPr id="8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</a:t>
            </a:r>
            <a:r>
              <a:rPr lang="ca-ES" sz="800" dirty="0" smtClean="0"/>
              <a:t>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graphicFrame>
        <p:nvGraphicFramePr>
          <p:cNvPr id="9" name="8 Tabla"/>
          <p:cNvGraphicFramePr>
            <a:graphicFrameLocks/>
          </p:cNvGraphicFramePr>
          <p:nvPr/>
        </p:nvGraphicFramePr>
        <p:xfrm>
          <a:off x="2643174" y="1214422"/>
          <a:ext cx="6305547" cy="5180964"/>
        </p:xfrm>
        <a:graphic>
          <a:graphicData uri="http://schemas.openxmlformats.org/drawingml/2006/table">
            <a:tbl>
              <a:tblPr firstRow="1" firstCol="1" bandRow="1">
                <a:tableStyleId>{9C400B3C-FDF9-B931-2CBD-4BF1150A6324}</a:tableStyleId>
              </a:tblPr>
              <a:tblGrid>
                <a:gridCol w="1866899"/>
                <a:gridCol w="2219324"/>
                <a:gridCol w="2219324"/>
              </a:tblGrid>
              <a:tr h="4286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SERVEI</a:t>
                      </a: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ACTUAL</a:t>
                      </a: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 b="1" i="0" u="none">
                          <a:latin typeface="Arial"/>
                          <a:ea typeface="Arial"/>
                          <a:cs typeface="Arial"/>
                        </a:rPr>
                        <a:t>NOU CONTRACTE</a:t>
                      </a: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</a:tr>
              <a:tr h="285114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exterior i per sota contenidors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Externa </a:t>
                      </a:r>
                      <a:endParaRPr sz="1000"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Externa i per sota</a:t>
                      </a:r>
                      <a:endParaRPr sz="1000"/>
                    </a:p>
                  </a:txBody>
                  <a:tcPr anchor="b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114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L="173735" indent="-173735" algn="just">
                        <a:buFont typeface="Arial" pitchFamily="34" charset="0"/>
                        <a:buChar char="•"/>
                        <a:defRPr/>
                      </a:pPr>
                      <a:r>
                        <a:rPr sz="900" smtClean="0"/>
                        <a:t>Cada</a:t>
                      </a:r>
                      <a:r>
                        <a:rPr sz="900" baseline="0" smtClean="0"/>
                        <a:t> 15 dies</a:t>
                      </a:r>
                      <a:endParaRPr sz="9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 pitchFamily="34" charset="0"/>
                        <a:buChar char="•"/>
                        <a:defRPr/>
                      </a:pPr>
                      <a:r>
                        <a:rPr sz="900" smtClean="0"/>
                        <a:t>Cada</a:t>
                      </a:r>
                      <a:r>
                        <a:rPr sz="900" baseline="0" smtClean="0"/>
                        <a:t> 15 die</a:t>
                      </a:r>
                      <a:endParaRPr sz="900"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defRPr/>
                      </a:pP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900" b="0" i="0" u="none" smtClean="0">
                          <a:latin typeface="Arial"/>
                          <a:ea typeface="Arial"/>
                          <a:cs typeface="Arial"/>
                        </a:rPr>
                        <a:t>2-3-5</a:t>
                      </a:r>
                      <a:r>
                        <a:rPr sz="900" b="0" i="0" u="none" baseline="0" smtClean="0">
                          <a:latin typeface="Arial"/>
                          <a:ea typeface="Arial"/>
                          <a:cs typeface="Arial"/>
                        </a:rPr>
                        <a:t> cops/any en funció de l'estat de les àrees. Minim 2 cops/any</a:t>
                      </a:r>
                      <a:endParaRPr sz="900" b="0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900" b="1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900" b="1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900" b="1" i="0" u="none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900" b="1" i="0" u="none"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Neteja interior contenidors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Cada 15 dies</a:t>
                      </a:r>
                      <a:endParaRPr sz="1000"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sz="1000" smtClean="0">
                          <a:solidFill>
                            <a:schemeClr val="tx1"/>
                          </a:solidFill>
                        </a:rPr>
                        <a:t>ada 15 dies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189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900" b="0" i="0" u="none" smtClean="0">
                          <a:latin typeface="Arial"/>
                          <a:ea typeface="Arial"/>
                          <a:cs typeface="Arial"/>
                        </a:rPr>
                        <a:t>Temporada de calor (Maig a Setembre)</a:t>
                      </a:r>
                      <a:endParaRPr sz="9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r>
                        <a:rPr sz="900" b="0" i="0" u="none" smtClean="0">
                          <a:latin typeface="Arial"/>
                          <a:ea typeface="Arial"/>
                          <a:cs typeface="Arial"/>
                        </a:rPr>
                        <a:t>Orgànica </a:t>
                      </a:r>
                      <a:r>
                        <a:rPr sz="900" b="0" i="0" u="none">
                          <a:latin typeface="Arial"/>
                          <a:ea typeface="Arial"/>
                          <a:cs typeface="Arial"/>
                        </a:rPr>
                        <a:t>(de l'1 de març al 30 setembre), torn Nit + bossa d'hores per 5 neteges anuals per a la Resta</a:t>
                      </a:r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9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9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900"/>
                    </a:p>
                    <a:p>
                      <a:pPr marL="173735" indent="-173735" algn="just">
                        <a:buFont typeface="Arial"/>
                        <a:buChar char="•"/>
                        <a:defRPr/>
                      </a:pPr>
                      <a:endParaRPr sz="900"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85114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Recollida Voluminosos concertada (LOT 2)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1 c/setm (A carrer els dimecres)</a:t>
                      </a:r>
                      <a:endParaRPr sz="1000"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smtClean="0"/>
                        <a:t>A demanda  (domicili</a:t>
                      </a:r>
                      <a:r>
                        <a:rPr sz="1000" baseline="0" smtClean="0"/>
                        <a:t> - </a:t>
                      </a:r>
                      <a:r>
                        <a:rPr sz="1000" smtClean="0"/>
                        <a:t>maxim 48</a:t>
                      </a:r>
                      <a:r>
                        <a:rPr sz="1000" baseline="0" smtClean="0"/>
                        <a:t> h)</a:t>
                      </a:r>
                      <a:endParaRPr sz="1000"/>
                    </a:p>
                  </a:txBody>
                  <a:tcPr anchor="b"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114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900" smtClean="0"/>
                        <a:t>1 camio amb 3 operaris</a:t>
                      </a:r>
                      <a:r>
                        <a:rPr sz="900" baseline="0" smtClean="0"/>
                        <a:t> (personal CET)</a:t>
                      </a:r>
                      <a:endParaRPr sz="900" smtClean="0"/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es-ES_tradnl" sz="900" dirty="0" smtClean="0"/>
                        <a:t>2 </a:t>
                      </a:r>
                      <a:r>
                        <a:rPr lang="es-ES_tradnl" sz="900" dirty="0" err="1" smtClean="0"/>
                        <a:t>vehicles</a:t>
                      </a:r>
                      <a:r>
                        <a:rPr lang="es-ES_tradnl" sz="900" dirty="0" smtClean="0"/>
                        <a:t> </a:t>
                      </a:r>
                      <a:r>
                        <a:rPr lang="es-ES_tradnl" sz="900" dirty="0" err="1" smtClean="0"/>
                        <a:t>auxiliars</a:t>
                      </a:r>
                      <a:r>
                        <a:rPr lang="es-ES_tradnl" sz="900" dirty="0" smtClean="0"/>
                        <a:t> 1 </a:t>
                      </a:r>
                      <a:r>
                        <a:rPr lang="es-ES_tradnl" sz="900" dirty="0" err="1" smtClean="0"/>
                        <a:t>opereri</a:t>
                      </a:r>
                      <a:r>
                        <a:rPr lang="es-ES_tradnl" sz="900" baseline="0" dirty="0" smtClean="0"/>
                        <a:t> (mobles)</a:t>
                      </a:r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es-ES_tradnl" sz="900" baseline="0" dirty="0" smtClean="0"/>
                        <a:t>1 </a:t>
                      </a:r>
                      <a:r>
                        <a:rPr lang="es-ES_tradnl" sz="900" baseline="0" dirty="0" err="1" smtClean="0"/>
                        <a:t>vehicle</a:t>
                      </a:r>
                      <a:r>
                        <a:rPr lang="es-ES_tradnl" sz="900" baseline="0" dirty="0" smtClean="0"/>
                        <a:t> auxiliar 1 </a:t>
                      </a:r>
                      <a:r>
                        <a:rPr lang="es-ES_tradnl" sz="900" baseline="0" dirty="0" err="1" smtClean="0"/>
                        <a:t>opererai</a:t>
                      </a:r>
                      <a:r>
                        <a:rPr lang="es-ES_tradnl" sz="900" baseline="0" dirty="0" smtClean="0"/>
                        <a:t> (</a:t>
                      </a:r>
                      <a:r>
                        <a:rPr lang="es-ES_tradnl" sz="900" baseline="0" dirty="0" err="1" smtClean="0"/>
                        <a:t>Linia</a:t>
                      </a:r>
                      <a:r>
                        <a:rPr lang="es-ES_tradnl" sz="900" baseline="0" dirty="0" smtClean="0"/>
                        <a:t> blanca)</a:t>
                      </a:r>
                    </a:p>
                    <a:p>
                      <a:pPr marL="173735" indent="-173735" algn="l">
                        <a:buFont typeface="Arial"/>
                        <a:buNone/>
                        <a:defRPr/>
                      </a:pPr>
                      <a:endParaRPr lang="es-ES_tradnl" sz="900" baseline="0" dirty="0" smtClean="0"/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endParaRPr sz="90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sz="900" b="0" i="0" u="none">
                          <a:latin typeface="Arial"/>
                          <a:ea typeface="Arial"/>
                          <a:cs typeface="Arial"/>
                        </a:rPr>
                        <a:t>3 </a:t>
                      </a:r>
                      <a:r>
                        <a:rPr sz="900" b="0" i="0" u="none" smtClean="0">
                          <a:latin typeface="Arial"/>
                          <a:ea typeface="Arial"/>
                          <a:cs typeface="Arial"/>
                        </a:rPr>
                        <a:t>equips, en </a:t>
                      </a:r>
                      <a:r>
                        <a:rPr sz="900" b="0" i="0" u="none">
                          <a:latin typeface="Arial"/>
                          <a:ea typeface="Arial"/>
                          <a:cs typeface="Arial"/>
                        </a:rPr>
                        <a:t>torn de matí: 6 </a:t>
                      </a:r>
                      <a:r>
                        <a:rPr sz="900" b="0" i="0" u="none" smtClean="0">
                          <a:latin typeface="Arial"/>
                          <a:ea typeface="Arial"/>
                          <a:cs typeface="Arial"/>
                        </a:rPr>
                        <a:t>c/s</a:t>
                      </a:r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es-ES_tradnl" sz="900" b="0" i="0" u="none" dirty="0" smtClean="0">
                          <a:latin typeface="Arial"/>
                          <a:cs typeface="Arial"/>
                        </a:rPr>
                        <a:t>3 </a:t>
                      </a:r>
                      <a:r>
                        <a:rPr lang="es-ES_tradnl" sz="900" b="0" i="0" u="none" dirty="0" err="1" smtClean="0">
                          <a:latin typeface="Arial"/>
                          <a:cs typeface="Arial"/>
                        </a:rPr>
                        <a:t>equips</a:t>
                      </a:r>
                      <a:r>
                        <a:rPr lang="es-ES_tradnl" sz="900" b="0" i="0" u="none" dirty="0" smtClean="0">
                          <a:latin typeface="Arial"/>
                          <a:cs typeface="Arial"/>
                        </a:rPr>
                        <a:t> en </a:t>
                      </a:r>
                      <a:r>
                        <a:rPr lang="es-ES_tradnl" sz="900" b="0" i="0" u="none" dirty="0" err="1" smtClean="0">
                          <a:latin typeface="Arial"/>
                          <a:cs typeface="Arial"/>
                        </a:rPr>
                        <a:t>torn</a:t>
                      </a:r>
                      <a:r>
                        <a:rPr lang="es-ES_tradnl" sz="900" b="0" i="0" u="none" baseline="0" dirty="0" smtClean="0">
                          <a:latin typeface="Arial"/>
                          <a:cs typeface="Arial"/>
                        </a:rPr>
                        <a:t> de tarda: 6 c/</a:t>
                      </a:r>
                      <a:r>
                        <a:rPr lang="es-ES_tradnl" sz="900" b="0" i="0" u="none" baseline="0" dirty="0" err="1" smtClean="0">
                          <a:latin typeface="Arial"/>
                          <a:cs typeface="Arial"/>
                        </a:rPr>
                        <a:t>setm</a:t>
                      </a:r>
                      <a:endParaRPr lang="es-ES_tradnl" sz="900" b="0" i="0" u="none" baseline="0" dirty="0" smtClean="0">
                        <a:latin typeface="Arial"/>
                        <a:cs typeface="Arial"/>
                      </a:endParaRPr>
                    </a:p>
                    <a:p>
                      <a:pPr marL="173735" indent="-173735" algn="l">
                        <a:buFont typeface="Arial"/>
                        <a:buNone/>
                        <a:defRPr/>
                      </a:pPr>
                      <a:r>
                        <a:rPr lang="es-ES_tradnl" sz="900" b="0" i="0" u="none" baseline="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r>
                        <a:rPr lang="es-ES_tradnl" sz="900" b="0" i="0" u="none" baseline="0" dirty="0" smtClean="0">
                          <a:latin typeface="Arial"/>
                          <a:cs typeface="Arial"/>
                        </a:rPr>
                        <a:t>1 </a:t>
                      </a:r>
                      <a:r>
                        <a:rPr lang="es-ES_tradnl" sz="900" b="0" i="0" u="none" baseline="0" dirty="0" err="1" smtClean="0">
                          <a:latin typeface="Arial"/>
                          <a:cs typeface="Arial"/>
                        </a:rPr>
                        <a:t>equip</a:t>
                      </a:r>
                      <a:r>
                        <a:rPr lang="es-ES_tradnl" sz="900" b="0" i="0" u="none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_tradnl" sz="900" b="0" i="0" u="none" baseline="0" dirty="0" err="1" smtClean="0">
                          <a:latin typeface="Arial"/>
                          <a:cs typeface="Arial"/>
                        </a:rPr>
                        <a:t>recollida</a:t>
                      </a:r>
                      <a:r>
                        <a:rPr lang="es-ES_tradnl" sz="900" b="0" i="0" u="none" baseline="0" dirty="0" smtClean="0">
                          <a:latin typeface="Arial"/>
                          <a:cs typeface="Arial"/>
                        </a:rPr>
                        <a:t> a </a:t>
                      </a:r>
                      <a:r>
                        <a:rPr lang="es-ES_tradnl" sz="900" b="0" i="0" u="none" baseline="0" dirty="0" err="1" smtClean="0">
                          <a:latin typeface="Arial"/>
                          <a:cs typeface="Arial"/>
                        </a:rPr>
                        <a:t>carrer</a:t>
                      </a:r>
                      <a:r>
                        <a:rPr lang="es-ES_tradnl" sz="900" b="0" i="0" u="none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_tradnl" sz="900" b="0" i="0" u="none" baseline="0" dirty="0" err="1" smtClean="0">
                          <a:latin typeface="Arial"/>
                          <a:cs typeface="Arial"/>
                        </a:rPr>
                        <a:t>amb</a:t>
                      </a:r>
                      <a:r>
                        <a:rPr lang="es-ES_tradnl" sz="900" b="0" i="0" u="none" baseline="0" dirty="0" smtClean="0">
                          <a:latin typeface="Arial"/>
                          <a:cs typeface="Arial"/>
                        </a:rPr>
                        <a:t> Personal CET</a:t>
                      </a:r>
                      <a:endParaRPr sz="900"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699" algn="ctr">
                      <a:solidFill>
                        <a:schemeClr val="accent6"/>
                      </a:solidFill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5464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anchor="b">
                    <a:lnL w="12699" algn="ctr">
                      <a:solidFill>
                        <a:schemeClr val="accent6"/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/>
                      </a:solidFill>
                    </a:lnT>
                    <a:lnB w="12699" algn="ctr">
                      <a:solidFill>
                        <a:schemeClr val="accent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Char char="•"/>
                        <a:defRPr/>
                      </a:pP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3735" indent="-173735" algn="l">
                        <a:buFont typeface="Arial"/>
                        <a:buNone/>
                        <a:defRPr/>
                      </a:pPr>
                      <a:endParaRPr sz="900"/>
                    </a:p>
                  </a:txBody>
                  <a:tcPr>
                    <a:lnL w="12700" algn="ctr">
                      <a:noFill/>
                    </a:lnL>
                    <a:lnR w="12699" algn="ctr">
                      <a:solidFill>
                        <a:schemeClr val="accent6"/>
                      </a:solidFill>
                    </a:lnR>
                    <a:lnT w="12700" algn="ctr">
                      <a:noFill/>
                    </a:lnT>
                    <a:lnB w="12699" algn="ctr">
                      <a:solidFill>
                        <a:schemeClr val="accent6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</a:t>
            </a:r>
            <a:r>
              <a:rPr lang="ca-ES" sz="800" dirty="0" smtClean="0"/>
              <a:t>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sp>
        <p:nvSpPr>
          <p:cNvPr id="4" name="9 Rectángulo"/>
          <p:cNvSpPr>
            <a:spLocks noGrp="1" noChangeShapeType="1"/>
          </p:cNvSpPr>
          <p:nvPr/>
        </p:nvSpPr>
        <p:spPr bwMode="auto">
          <a:xfrm>
            <a:off x="2714612" y="142852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 smtClean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5.3 SERVEIS DE RECOLLIDA SELECTIVA</a:t>
            </a: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PORTA A PORTA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757789"/>
            <a:ext cx="4643470" cy="160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2053" y="1070593"/>
            <a:ext cx="4658971" cy="36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 bwMode="auto">
          <a:xfrm>
            <a:off x="-19434" y="595434"/>
            <a:ext cx="2142000" cy="586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" name="Text Box 8"/>
          <p:cNvSpPr/>
          <p:nvPr/>
        </p:nvSpPr>
        <p:spPr bwMode="auto">
          <a:xfrm>
            <a:off x="0" y="642915"/>
            <a:ext cx="214548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2.2.1  METODOLOGIA    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</a:t>
            </a:r>
            <a:r>
              <a:rPr lang="ca-ES" sz="800" dirty="0" smtClean="0"/>
              <a:t>2.2.2. CRITERIS</a:t>
            </a:r>
            <a:endParaRPr lang="ca-ES" sz="800" dirty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  <p:sp>
        <p:nvSpPr>
          <p:cNvPr id="4" name="9 Rectángulo"/>
          <p:cNvSpPr>
            <a:spLocks noGrp="1" noChangeShapeType="1"/>
          </p:cNvSpPr>
          <p:nvPr/>
        </p:nvSpPr>
        <p:spPr bwMode="auto">
          <a:xfrm>
            <a:off x="2714612" y="357166"/>
            <a:ext cx="6279556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r">
              <a:defRPr/>
            </a:pPr>
            <a:r>
              <a:rPr lang="ca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5.COMPARACIÓ SERVEI ACTUAL I FUTUR </a:t>
            </a:r>
            <a:r>
              <a:rPr lang="ca-ES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rial"/>
              </a:rPr>
              <a:t>C.T</a:t>
            </a:r>
            <a:endParaRPr lang="ca-ES" sz="2000" dirty="0" smtClean="0">
              <a:solidFill>
                <a:schemeClr val="accent4">
                  <a:lumMod val="50000"/>
                </a:schemeClr>
              </a:solidFill>
              <a:latin typeface="+mn-lt"/>
              <a:ea typeface="Arial"/>
            </a:endParaRP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5.3 SERVEIS DE RECOLLIDA SELECTIVA</a:t>
            </a:r>
          </a:p>
          <a:p>
            <a:pPr lvl="0" algn="r">
              <a:defRPr/>
            </a:pPr>
            <a:r>
              <a:rPr sz="1400" b="1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PORTA A PORTA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143248"/>
            <a:ext cx="6572264" cy="231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607137"/>
            <a:ext cx="7000892" cy="82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214422"/>
            <a:ext cx="5681312" cy="17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143108" y="1785926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 smtClean="0">
                <a:latin typeface="+mn-lt"/>
              </a:rPr>
              <a:t>TORN DE NIT</a:t>
            </a:r>
            <a:endParaRPr lang="es-ES" sz="1000" b="1" u="sng" dirty="0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68009" y="1457017"/>
            <a:ext cx="5567985" cy="3170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>
            <a:spLocks noGrp="1" noChangeShapeType="1"/>
          </p:cNvSpPr>
          <p:nvPr/>
        </p:nvSpPr>
        <p:spPr bwMode="auto">
          <a:xfrm>
            <a:off x="2531030" y="785793"/>
            <a:ext cx="6373847" cy="5486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ca-ES" sz="2000" b="1">
                <a:solidFill>
                  <a:schemeClr val="bg2"/>
                </a:solidFill>
                <a:latin typeface="Arial"/>
                <a:ea typeface="Arial"/>
              </a:rPr>
              <a:t>1. EMPRESES CONVIDADES I PRESENTADES</a:t>
            </a:r>
            <a:endParaRPr>
              <a:solidFill>
                <a:schemeClr val="bg2"/>
              </a:solidFill>
            </a:endParaRPr>
          </a:p>
        </p:txBody>
      </p:sp>
      <p:graphicFrame>
        <p:nvGraphicFramePr>
          <p:cNvPr id="5" name="8 Tabla"/>
          <p:cNvGraphicFramePr>
            <a:graphicFrameLocks noGrp="1"/>
          </p:cNvGraphicFramePr>
          <p:nvPr/>
        </p:nvGraphicFramePr>
        <p:xfrm>
          <a:off x="2714612" y="1714488"/>
          <a:ext cx="6096000" cy="1833880"/>
        </p:xfrm>
        <a:graphic>
          <a:graphicData uri="http://schemas.openxmlformats.org/drawingml/2006/table">
            <a:tbl>
              <a:tblPr firstRow="1" bandRow="1">
                <a:tableStyleId>{2765DC77-DA39-1D24-0472-4CBCC93F7C49}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" sz="1600">
                          <a:latin typeface="Arial"/>
                          <a:ea typeface="Arial"/>
                          <a:cs typeface="Arial"/>
                        </a:rPr>
                        <a:t>LOT 1</a:t>
                      </a:r>
                      <a:endParaRPr sz="1600"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" sz="1600">
                          <a:latin typeface="Arial"/>
                          <a:ea typeface="Arial"/>
                          <a:cs typeface="Arial"/>
                        </a:rPr>
                        <a:t>LOT 2</a:t>
                      </a:r>
                      <a:endParaRPr sz="1600"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" sz="1600">
                          <a:latin typeface="Arial"/>
                          <a:ea typeface="Arial"/>
                          <a:cs typeface="Arial"/>
                        </a:rPr>
                        <a:t>LOT 3</a:t>
                      </a:r>
                      <a:endParaRPr sz="1600"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 b="1">
                          <a:latin typeface="Arial"/>
                          <a:ea typeface="Arial"/>
                          <a:cs typeface="Arial"/>
                        </a:rPr>
                        <a:t>VALORIZA</a:t>
                      </a:r>
                      <a:endParaRPr b="1"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>
                          <a:latin typeface="Arial"/>
                          <a:ea typeface="Arial"/>
                          <a:cs typeface="Arial"/>
                        </a:rPr>
                        <a:t>FERROVIAL</a:t>
                      </a:r>
                      <a:endParaRPr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>
                          <a:latin typeface="Arial"/>
                          <a:ea typeface="Arial"/>
                          <a:cs typeface="Arial"/>
                        </a:rPr>
                        <a:t>SORIGUÉ</a:t>
                      </a:r>
                      <a:endParaRPr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>
                          <a:latin typeface="Arial"/>
                          <a:ea typeface="Arial"/>
                          <a:cs typeface="Arial"/>
                        </a:rPr>
                        <a:t>URBASER</a:t>
                      </a:r>
                      <a:endParaRPr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 b="1">
                          <a:latin typeface="Arial"/>
                          <a:ea typeface="Arial"/>
                          <a:cs typeface="Arial"/>
                        </a:rPr>
                        <a:t>FCC</a:t>
                      </a:r>
                      <a:endParaRPr sz="12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>
                          <a:latin typeface="Arial"/>
                          <a:ea typeface="Arial"/>
                          <a:cs typeface="Arial"/>
                        </a:rPr>
                        <a:t>ANDRÓMINES</a:t>
                      </a:r>
                      <a:endParaRPr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>
                          <a:latin typeface="Arial"/>
                          <a:ea typeface="Arial"/>
                          <a:cs typeface="Arial"/>
                        </a:rPr>
                        <a:t>ENGRUNES</a:t>
                      </a:r>
                      <a:endParaRPr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>
                          <a:latin typeface="Arial"/>
                          <a:ea typeface="Arial"/>
                          <a:cs typeface="Arial"/>
                        </a:rPr>
                        <a:t>ARCA</a:t>
                      </a:r>
                      <a:endParaRPr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>
                          <a:latin typeface="Arial"/>
                          <a:ea typeface="Arial"/>
                          <a:cs typeface="Arial"/>
                        </a:rPr>
                        <a:t>RECURSOS</a:t>
                      </a:r>
                      <a:endParaRPr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 b="1">
                          <a:latin typeface="Arial"/>
                          <a:ea typeface="Arial"/>
                          <a:cs typeface="Arial"/>
                        </a:rPr>
                        <a:t>SOLIDANÇA</a:t>
                      </a:r>
                      <a:endParaRPr sz="12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 b="1">
                          <a:latin typeface="Arial"/>
                          <a:ea typeface="Arial"/>
                          <a:cs typeface="Arial"/>
                        </a:rPr>
                        <a:t>GEPRECON</a:t>
                      </a:r>
                      <a:endParaRPr b="1"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s-ES" sz="1200" b="1">
                          <a:latin typeface="Arial"/>
                          <a:ea typeface="Arial"/>
                          <a:cs typeface="Arial"/>
                        </a:rPr>
                        <a:t>SMA</a:t>
                      </a:r>
                      <a:endParaRPr sz="12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9 Tabla"/>
          <p:cNvGraphicFramePr>
            <a:graphicFrameLocks noGrp="1"/>
          </p:cNvGraphicFramePr>
          <p:nvPr/>
        </p:nvGraphicFramePr>
        <p:xfrm>
          <a:off x="6809418" y="3643313"/>
          <a:ext cx="1996326" cy="985837"/>
        </p:xfrm>
        <a:graphic>
          <a:graphicData uri="http://schemas.openxmlformats.org/drawingml/2006/table">
            <a:tbl>
              <a:tblPr firstRow="1" bandRow="1">
                <a:tableStyleId>{BC85174A-A628-85F3-955C-9CB3DE707F01}</a:tableStyleId>
              </a:tblPr>
              <a:tblGrid>
                <a:gridCol w="1996326"/>
              </a:tblGrid>
              <a:tr h="9858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SM </a:t>
                      </a:r>
                      <a:endParaRPr b="1"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sistemes mediambientals</a:t>
                      </a:r>
                      <a:endParaRPr sz="1200" b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1"/>
          <p:cNvSpPr/>
          <p:nvPr/>
        </p:nvSpPr>
        <p:spPr bwMode="auto">
          <a:xfrm>
            <a:off x="-19437" y="595437"/>
            <a:ext cx="2142000" cy="58679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8" name="Text Box 8"/>
          <p:cNvSpPr/>
          <p:nvPr/>
        </p:nvSpPr>
        <p:spPr bwMode="auto">
          <a:xfrm>
            <a:off x="0" y="642915"/>
            <a:ext cx="2145483" cy="7871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b="1" dirty="0">
                <a:latin typeface="+mn-lt"/>
              </a:rPr>
              <a:t>1.EMPRESES CONVIDADES I PRESENTADES</a:t>
            </a:r>
            <a:endParaRPr sz="1000" b="1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700" dirty="0" smtClean="0"/>
              <a:t>                2.2.1  METODOLOGIA</a:t>
            </a:r>
            <a:endParaRPr lang="ca-ES" sz="7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700" dirty="0" smtClean="0"/>
              <a:t>                2.2.2. CRITERIS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>
            <a:spLocks noGrp="1" noChangeShapeType="1"/>
          </p:cNvSpPr>
          <p:nvPr/>
        </p:nvSpPr>
        <p:spPr bwMode="auto">
          <a:xfrm>
            <a:off x="2857488" y="285728"/>
            <a:ext cx="6016689" cy="8687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ca-ES" sz="2000" b="1" dirty="0">
                <a:solidFill>
                  <a:schemeClr val="bg2"/>
                </a:solidFill>
                <a:latin typeface="Arial"/>
                <a:ea typeface="Arial"/>
              </a:rPr>
              <a:t>2. VALORACIÓ DE LES OFERTES</a:t>
            </a:r>
            <a:endParaRPr>
              <a:solidFill>
                <a:schemeClr val="bg2"/>
              </a:solidFill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ca-ES" sz="1400" b="1" dirty="0">
                <a:solidFill>
                  <a:schemeClr val="tx1"/>
                </a:solidFill>
                <a:latin typeface="Arial"/>
                <a:ea typeface="Arial"/>
              </a:rPr>
              <a:t>2.1. EQUIP I </a:t>
            </a:r>
            <a:r>
              <a:rPr lang="ca-ES" sz="1400" b="1" dirty="0" err="1">
                <a:solidFill>
                  <a:schemeClr val="tx1"/>
                </a:solidFill>
                <a:latin typeface="Arial"/>
                <a:ea typeface="Arial"/>
              </a:rPr>
              <a:t>COL.LABORADORS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5" name="7 CuadroTexto"/>
          <p:cNvSpPr/>
          <p:nvPr/>
        </p:nvSpPr>
        <p:spPr bwMode="auto">
          <a:xfrm>
            <a:off x="2500297" y="1428734"/>
            <a:ext cx="6428038" cy="42367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1400">
                <a:latin typeface="+mn-lt"/>
              </a:rPr>
              <a:t>Equip tècnic municipal:		</a:t>
            </a:r>
            <a:r>
              <a:rPr sz="1400" b="1">
                <a:latin typeface="+mn-lt"/>
              </a:rPr>
              <a:t>Albert Galán </a:t>
            </a:r>
            <a:endParaRPr/>
          </a:p>
          <a:p>
            <a:pPr lvl="0">
              <a:defRPr/>
            </a:pPr>
            <a:r>
              <a:rPr sz="1400" b="1">
                <a:latin typeface="+mn-lt"/>
              </a:rPr>
              <a:t>			Maria Calvo</a:t>
            </a:r>
          </a:p>
          <a:p>
            <a:pPr lvl="0">
              <a:defRPr/>
            </a:pPr>
            <a:r>
              <a:rPr sz="1400" b="1">
                <a:latin typeface="+mn-lt"/>
              </a:rPr>
              <a:t>			Joan Campmajó</a:t>
            </a:r>
          </a:p>
          <a:p>
            <a:pPr lvl="0">
              <a:defRPr/>
            </a:pPr>
            <a:endParaRPr sz="1400">
              <a:latin typeface="+mn-lt"/>
            </a:endParaRPr>
          </a:p>
          <a:p>
            <a:pPr lvl="0">
              <a:defRPr/>
            </a:pPr>
            <a:r>
              <a:rPr sz="1400">
                <a:latin typeface="+mn-lt"/>
              </a:rPr>
              <a:t>Col.laboradors:   		</a:t>
            </a:r>
            <a:r>
              <a:rPr sz="1400" b="1">
                <a:latin typeface="+mn-lt"/>
              </a:rPr>
              <a:t>Marta Vila</a:t>
            </a:r>
            <a:endParaRPr/>
          </a:p>
          <a:p>
            <a:pPr lvl="0">
              <a:defRPr/>
            </a:pPr>
            <a:r>
              <a:rPr sz="1400">
                <a:latin typeface="+mn-lt"/>
              </a:rPr>
              <a:t>(LOT 1)			</a:t>
            </a:r>
            <a:r>
              <a:rPr sz="1200">
                <a:latin typeface="+mn-lt"/>
              </a:rPr>
              <a:t>(Agència d'Ecologia Urbana de BCN)</a:t>
            </a:r>
            <a:endParaRPr/>
          </a:p>
          <a:p>
            <a:pPr lvl="0">
              <a:defRPr/>
            </a:pPr>
            <a:r>
              <a:rPr sz="1400">
                <a:latin typeface="+mn-lt"/>
              </a:rPr>
              <a:t>			</a:t>
            </a:r>
            <a:r>
              <a:rPr sz="1400" b="1">
                <a:latin typeface="+mn-lt"/>
              </a:rPr>
              <a:t>Gemma Vinyes </a:t>
            </a:r>
            <a:endParaRPr/>
          </a:p>
          <a:p>
            <a:pPr lvl="0">
              <a:defRPr/>
            </a:pPr>
            <a:r>
              <a:rPr sz="1400" b="1">
                <a:latin typeface="+mn-lt"/>
              </a:rPr>
              <a:t>			</a:t>
            </a:r>
            <a:r>
              <a:rPr sz="1200">
                <a:latin typeface="+mn-lt"/>
              </a:rPr>
              <a:t>(Consell Comarcal Berguedà)</a:t>
            </a:r>
            <a:endParaRPr/>
          </a:p>
          <a:p>
            <a:pPr lvl="0">
              <a:defRPr/>
            </a:pPr>
            <a:r>
              <a:rPr sz="1400">
                <a:latin typeface="+mn-lt"/>
              </a:rPr>
              <a:t>			</a:t>
            </a:r>
            <a:r>
              <a:rPr sz="1400" b="1">
                <a:latin typeface="+mn-lt"/>
              </a:rPr>
              <a:t>Joan Pau Magro</a:t>
            </a:r>
          </a:p>
          <a:p>
            <a:pPr lvl="0">
              <a:defRPr/>
            </a:pPr>
            <a:r>
              <a:rPr sz="1400">
                <a:latin typeface="+mn-lt"/>
              </a:rPr>
              <a:t>			</a:t>
            </a:r>
            <a:r>
              <a:rPr sz="1200">
                <a:latin typeface="+mn-lt"/>
              </a:rPr>
              <a:t>(SIT)</a:t>
            </a:r>
            <a:endParaRPr/>
          </a:p>
          <a:p>
            <a:pPr lvl="0">
              <a:defRPr/>
            </a:pPr>
            <a:r>
              <a:rPr sz="1400">
                <a:latin typeface="+mn-lt"/>
              </a:rPr>
              <a:t>			</a:t>
            </a:r>
            <a:r>
              <a:rPr sz="1400" b="1">
                <a:latin typeface="+mn-lt"/>
              </a:rPr>
              <a:t>Anna Roca</a:t>
            </a:r>
            <a:endParaRPr/>
          </a:p>
          <a:p>
            <a:pPr lvl="0">
              <a:defRPr/>
            </a:pPr>
            <a:r>
              <a:rPr sz="1400">
                <a:latin typeface="+mn-lt"/>
              </a:rPr>
              <a:t>			</a:t>
            </a:r>
            <a:r>
              <a:rPr sz="1200">
                <a:latin typeface="+mn-lt"/>
              </a:rPr>
              <a:t>(Servei de Comunicació)</a:t>
            </a:r>
            <a:endParaRPr/>
          </a:p>
          <a:p>
            <a:pPr lvl="0">
              <a:defRPr/>
            </a:pPr>
            <a:endParaRPr sz="1400">
              <a:latin typeface="+mn-lt"/>
            </a:endParaRPr>
          </a:p>
          <a:p>
            <a:pPr lvl="0">
              <a:defRPr/>
            </a:pPr>
            <a:r>
              <a:rPr sz="1400">
                <a:latin typeface="+mn-lt"/>
              </a:rPr>
              <a:t>Col.laboradors:		</a:t>
            </a:r>
            <a:r>
              <a:rPr sz="1400" b="1">
                <a:latin typeface="+mn-lt"/>
              </a:rPr>
              <a:t>Carles Salesa i Miquel Caballé</a:t>
            </a:r>
          </a:p>
          <a:p>
            <a:pPr lvl="0">
              <a:defRPr/>
            </a:pPr>
            <a:r>
              <a:rPr sz="1400">
                <a:latin typeface="+mn-lt"/>
              </a:rPr>
              <a:t>(LOT 2)			</a:t>
            </a:r>
            <a:r>
              <a:rPr sz="1200">
                <a:latin typeface="+mn-lt"/>
              </a:rPr>
              <a:t>(CTRSUM)</a:t>
            </a:r>
            <a:endParaRPr/>
          </a:p>
          <a:p>
            <a:pPr lvl="0">
              <a:defRPr/>
            </a:pPr>
            <a:r>
              <a:rPr sz="1400">
                <a:latin typeface="+mn-lt"/>
              </a:rPr>
              <a:t>			</a:t>
            </a:r>
            <a:r>
              <a:rPr sz="1400" b="1">
                <a:latin typeface="+mn-lt"/>
              </a:rPr>
              <a:t>Marta Vila</a:t>
            </a:r>
            <a:endParaRPr/>
          </a:p>
          <a:p>
            <a:pPr lvl="0">
              <a:defRPr/>
            </a:pPr>
            <a:r>
              <a:rPr sz="1400">
                <a:latin typeface="+mn-lt"/>
              </a:rPr>
              <a:t>			</a:t>
            </a:r>
            <a:r>
              <a:rPr sz="1200">
                <a:latin typeface="+mn-lt"/>
              </a:rPr>
              <a:t>(Agència d'Ecologia Urbana de BCN)</a:t>
            </a:r>
            <a:endParaRPr/>
          </a:p>
          <a:p>
            <a:pPr lvl="0">
              <a:defRPr/>
            </a:pPr>
            <a:endParaRPr sz="1400">
              <a:latin typeface="+mn-lt"/>
            </a:endParaRPr>
          </a:p>
          <a:p>
            <a:pPr lvl="0">
              <a:defRPr/>
            </a:pPr>
            <a:r>
              <a:rPr sz="1400">
                <a:latin typeface="+mn-lt"/>
              </a:rPr>
              <a:t>Col.laboradors:		</a:t>
            </a:r>
            <a:r>
              <a:rPr sz="1400" b="1">
                <a:latin typeface="+mn-lt"/>
              </a:rPr>
              <a:t>Marta Vila</a:t>
            </a:r>
            <a:endParaRPr/>
          </a:p>
          <a:p>
            <a:pPr lvl="0">
              <a:defRPr/>
            </a:pPr>
            <a:r>
              <a:rPr sz="1400">
                <a:latin typeface="+mn-lt"/>
              </a:rPr>
              <a:t>(LOT 3)			</a:t>
            </a:r>
            <a:r>
              <a:rPr sz="1200">
                <a:latin typeface="+mn-lt"/>
              </a:rPr>
              <a:t>(Agència d'Ecologia Urbana de BCN)</a:t>
            </a:r>
            <a:endParaRPr/>
          </a:p>
        </p:txBody>
      </p:sp>
      <p:sp>
        <p:nvSpPr>
          <p:cNvPr id="6" name="8 Rectángulo"/>
          <p:cNvSpPr/>
          <p:nvPr/>
        </p:nvSpPr>
        <p:spPr bwMode="auto">
          <a:xfrm>
            <a:off x="8666163" y="2583160"/>
            <a:ext cx="2286036" cy="7315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sz="1800">
              <a:solidFill>
                <a:srgbClr val="000000"/>
              </a:solidFill>
            </a:endParaRPr>
          </a:p>
          <a:p>
            <a:pPr lvl="0">
              <a:defRPr/>
            </a:pPr>
            <a:r>
              <a:rPr sz="1800">
                <a:solidFill>
                  <a:srgbClr val="000000"/>
                </a:solidFill>
              </a:rPr>
              <a:t>			</a:t>
            </a:r>
            <a:endParaRPr lang="es-ES"/>
          </a:p>
        </p:txBody>
      </p:sp>
      <p:sp>
        <p:nvSpPr>
          <p:cNvPr id="7" name="Rectángulo 1"/>
          <p:cNvSpPr/>
          <p:nvPr/>
        </p:nvSpPr>
        <p:spPr bwMode="auto">
          <a:xfrm>
            <a:off x="-19437" y="595437"/>
            <a:ext cx="2142000" cy="58679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8" name="Text Box 8"/>
          <p:cNvSpPr/>
          <p:nvPr/>
        </p:nvSpPr>
        <p:spPr bwMode="auto">
          <a:xfrm>
            <a:off x="0" y="642915"/>
            <a:ext cx="2145483" cy="8025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b="1" dirty="0">
                <a:latin typeface="+mn-lt"/>
              </a:rPr>
              <a:t>2.VALORACIÓ DE LES OFERTES</a:t>
            </a:r>
            <a:endParaRPr sz="1000" b="1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1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2.1.  EQUIP I </a:t>
            </a:r>
            <a:r>
              <a:rPr lang="ca-ES" sz="700" b="1" dirty="0" err="1">
                <a:latin typeface="+mn-lt"/>
              </a:rPr>
              <a:t>COL.LABORADORS</a:t>
            </a:r>
            <a:endParaRPr sz="700" b="1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</a:t>
            </a:r>
            <a:r>
              <a:rPr lang="ca-ES" sz="800" dirty="0" smtClean="0"/>
              <a:t>2.2.1  METODOLOGIA</a:t>
            </a:r>
            <a:endParaRPr lang="ca-ES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	</a:t>
            </a:r>
            <a:endParaRPr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>
            <a:spLocks noGrp="1" noChangeShapeType="1"/>
          </p:cNvSpPr>
          <p:nvPr/>
        </p:nvSpPr>
        <p:spPr bwMode="auto">
          <a:xfrm>
            <a:off x="2770186" y="571478"/>
            <a:ext cx="6088270" cy="822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2000" b="1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</a:rPr>
              <a:t>2. VALORACIÓ DE LES OFERTES</a:t>
            </a:r>
            <a:endParaRPr b="1">
              <a:solidFill>
                <a:schemeClr val="accent4">
                  <a:lumMod val="50000"/>
                </a:schemeClr>
              </a:solidFill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</a:rPr>
              <a:t>2.2. VALORACIÓ SOBRE 2 i 3</a:t>
            </a:r>
            <a:endParaRPr/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2.2.1. METODOLOGIA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8 Rectángulo"/>
          <p:cNvSpPr/>
          <p:nvPr/>
        </p:nvSpPr>
        <p:spPr bwMode="auto">
          <a:xfrm>
            <a:off x="2500296" y="1484784"/>
            <a:ext cx="6429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a-ES" sz="1200" dirty="0" smtClean="0">
                <a:latin typeface="+mn-lt"/>
              </a:rPr>
              <a:t>Les propostes s’han </a:t>
            </a:r>
            <a:r>
              <a:rPr lang="ca-ES" sz="1200" dirty="0">
                <a:latin typeface="+mn-lt"/>
              </a:rPr>
              <a:t>puntuat considerant el compliment dels aspectes mínims exigibles segons els </a:t>
            </a:r>
            <a:r>
              <a:rPr lang="ca-ES" sz="1200" dirty="0" err="1">
                <a:latin typeface="+mn-lt"/>
              </a:rPr>
              <a:t>PPT</a:t>
            </a:r>
            <a:r>
              <a:rPr lang="ca-ES" sz="1200" dirty="0">
                <a:latin typeface="+mn-lt"/>
              </a:rPr>
              <a:t>, així com el grau de compliment dels criteris de </a:t>
            </a:r>
            <a:r>
              <a:rPr lang="ca-ES" sz="1200" dirty="0" smtClean="0">
                <a:latin typeface="+mn-lt"/>
              </a:rPr>
              <a:t>valoració, clàusula catorzena del </a:t>
            </a:r>
            <a:r>
              <a:rPr lang="ca-ES" sz="1200" dirty="0" err="1" smtClean="0">
                <a:latin typeface="+mn-lt"/>
              </a:rPr>
              <a:t>PCAP</a:t>
            </a:r>
            <a:r>
              <a:rPr lang="ca-ES" sz="1200" dirty="0" smtClean="0">
                <a:latin typeface="+mn-lt"/>
              </a:rPr>
              <a:t>. </a:t>
            </a:r>
          </a:p>
          <a:p>
            <a:pPr algn="just">
              <a:defRPr/>
            </a:pPr>
            <a:endParaRPr lang="ca-ES" sz="1200" dirty="0" smtClean="0">
              <a:latin typeface="+mn-lt"/>
            </a:endParaRPr>
          </a:p>
          <a:p>
            <a:pPr algn="just">
              <a:defRPr/>
            </a:pPr>
            <a:r>
              <a:rPr lang="ca-ES" sz="1200" dirty="0" smtClean="0">
                <a:latin typeface="+mn-lt"/>
              </a:rPr>
              <a:t>Per a cadascun dels Lots, la valoració dels Criteris de judici de valor s’ha </a:t>
            </a:r>
            <a:r>
              <a:rPr lang="ca-ES" sz="1200" dirty="0">
                <a:latin typeface="+mn-lt"/>
              </a:rPr>
              <a:t>classificat en 4 categories:</a:t>
            </a:r>
            <a:endParaRPr lang="ca-ES" dirty="0"/>
          </a:p>
          <a:p>
            <a:pPr algn="just">
              <a:defRPr/>
            </a:pPr>
            <a:r>
              <a:rPr lang="ca-ES" sz="1200" b="1" dirty="0">
                <a:latin typeface="+mn-lt"/>
              </a:rPr>
              <a:t>"favorable", "satisfactori", "acceptable", "suficient". </a:t>
            </a:r>
            <a:endParaRPr lang="ca-ES" dirty="0"/>
          </a:p>
          <a:p>
            <a:pPr algn="just">
              <a:defRPr/>
            </a:pPr>
            <a:endParaRPr lang="ca-ES" sz="1200" b="1" dirty="0">
              <a:latin typeface="+mn-lt"/>
            </a:endParaRPr>
          </a:p>
          <a:p>
            <a:pPr algn="just">
              <a:defRPr/>
            </a:pPr>
            <a:r>
              <a:rPr lang="ca-ES" sz="1200" dirty="0">
                <a:latin typeface="+mn-lt"/>
              </a:rPr>
              <a:t>A cada categoria se li assigna un factor de multiplicació, que aplica sobre la puntuació màxima de cada aspecte a puntuar.</a:t>
            </a:r>
          </a:p>
        </p:txBody>
      </p:sp>
      <p:graphicFrame>
        <p:nvGraphicFramePr>
          <p:cNvPr id="6" name="Tabla 1"/>
          <p:cNvGraphicFramePr>
            <a:graphicFrameLocks noGrp="1"/>
          </p:cNvGraphicFramePr>
          <p:nvPr/>
        </p:nvGraphicFramePr>
        <p:xfrm>
          <a:off x="2611288" y="3728947"/>
          <a:ext cx="6233496" cy="2450350"/>
        </p:xfrm>
        <a:graphic>
          <a:graphicData uri="http://schemas.openxmlformats.org/drawingml/2006/table">
            <a:tbl>
              <a:tblPr/>
              <a:tblGrid>
                <a:gridCol w="4356068"/>
                <a:gridCol w="938714"/>
                <a:gridCol w="938714"/>
              </a:tblGrid>
              <a:tr h="22652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endParaRPr lang="ca-ES" sz="1200"/>
                    </a:p>
                  </a:txBody>
                  <a:tcPr marL="0" marR="0" marT="0" marB="0" anchor="ctr">
                    <a:lnL w="6350" algn="ctr">
                      <a:solidFill>
                        <a:srgbClr val="1F497D"/>
                      </a:solidFill>
                    </a:lnL>
                    <a:lnR w="9512" algn="ctr">
                      <a:solidFill>
                        <a:srgbClr val="1F497D"/>
                      </a:solidFill>
                    </a:lnR>
                    <a:lnT w="6350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FFFFFF"/>
                          </a:solidFill>
                          <a:latin typeface="Arial"/>
                        </a:rPr>
                        <a:t>CRITERI</a:t>
                      </a:r>
                      <a:endParaRPr lang="ca-ES"/>
                    </a:p>
                  </a:txBody>
                  <a:tcPr marL="0" marR="0" marT="0" marB="0" anchor="ctr">
                    <a:lnL w="9512" algn="ctr">
                      <a:solidFill>
                        <a:srgbClr val="1F497D"/>
                      </a:solidFill>
                    </a:lnL>
                    <a:lnR w="9512" algn="ctr">
                      <a:solidFill>
                        <a:srgbClr val="1F497D"/>
                      </a:solidFill>
                    </a:lnR>
                    <a:lnT w="6350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800" b="1">
                          <a:solidFill>
                            <a:srgbClr val="FFFFFF"/>
                          </a:solidFill>
                          <a:latin typeface="Arial"/>
                        </a:rPr>
                        <a:t>MULTIPLICACIÓ</a:t>
                      </a:r>
                      <a:endParaRPr lang="ca-ES"/>
                    </a:p>
                  </a:txBody>
                  <a:tcPr marL="0" marR="0" marT="0" marB="0" anchor="ctr">
                    <a:lnL w="9512" algn="ctr">
                      <a:solidFill>
                        <a:srgbClr val="1F497D"/>
                      </a:solidFill>
                    </a:lnL>
                    <a:lnR w="6350" algn="ctr">
                      <a:solidFill>
                        <a:srgbClr val="1F497D"/>
                      </a:solidFill>
                    </a:lnR>
                    <a:lnT w="6350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  <a:solidFill>
                      <a:srgbClr val="1F497D"/>
                    </a:solidFill>
                  </a:tcPr>
                </a:tc>
              </a:tr>
              <a:tr h="6040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La proposta compleix amb els mínims exigibles per PPT i a més els avantatges i l’impacte de la mateixa suposen una </a:t>
                      </a:r>
                      <a:r>
                        <a:rPr lang="ca-ES" sz="1000" b="1">
                          <a:solidFill>
                            <a:srgbClr val="000000"/>
                          </a:solidFill>
                          <a:latin typeface="Arial"/>
                        </a:rPr>
                        <a:t>millora molt significativa</a:t>
                      </a: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 del servei.</a:t>
                      </a:r>
                      <a:endParaRPr lang="ca-ES" sz="1000"/>
                    </a:p>
                  </a:txBody>
                  <a:tcPr marL="36000" marR="36000" marT="0" marB="0" anchor="ctr">
                    <a:lnL w="6350" algn="ctr">
                      <a:solidFill>
                        <a:srgbClr val="1F497D"/>
                      </a:solidFill>
                    </a:lnL>
                    <a:lnR w="9512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FAVORABLE</a:t>
                      </a:r>
                      <a:endParaRPr sz="1000"/>
                    </a:p>
                  </a:txBody>
                  <a:tcPr marL="0" marR="0" marT="0" marB="0" anchor="ctr">
                    <a:lnL w="9512" algn="ctr">
                      <a:solidFill>
                        <a:srgbClr val="1F497D"/>
                      </a:solidFill>
                    </a:lnL>
                    <a:lnR w="9512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sz="1000"/>
                    </a:p>
                  </a:txBody>
                  <a:tcPr marL="0" marR="0" marT="0" marB="0" anchor="ctr">
                    <a:lnL w="9512" algn="ctr">
                      <a:solidFill>
                        <a:srgbClr val="1F497D"/>
                      </a:solidFill>
                    </a:lnL>
                    <a:lnR w="6350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</a:tcPr>
                </a:tc>
              </a:tr>
              <a:tr h="59349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La proposta compleix amb els mínims exigibles per PPT i a més els avantatges i l’impacte de la mateixa suposen una </a:t>
                      </a:r>
                      <a:r>
                        <a:rPr lang="ca-ES" sz="1000" b="1">
                          <a:solidFill>
                            <a:srgbClr val="000000"/>
                          </a:solidFill>
                          <a:latin typeface="Arial"/>
                        </a:rPr>
                        <a:t>millora significativa</a:t>
                      </a: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 del servei.</a:t>
                      </a:r>
                      <a:endParaRPr lang="ca-ES" sz="1000"/>
                    </a:p>
                  </a:txBody>
                  <a:tcPr marL="36000" marR="36000" marT="0" marB="0" anchor="ctr">
                    <a:lnL w="6350" algn="ctr">
                      <a:solidFill>
                        <a:srgbClr val="1F497D"/>
                      </a:solidFill>
                    </a:lnL>
                    <a:lnR w="9512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SATISFACTORI</a:t>
                      </a:r>
                      <a:endParaRPr sz="1000"/>
                    </a:p>
                  </a:txBody>
                  <a:tcPr marL="0" marR="0" marT="0" marB="0" anchor="ctr">
                    <a:lnL w="9512" algn="ctr">
                      <a:solidFill>
                        <a:srgbClr val="1F497D"/>
                      </a:solidFill>
                    </a:lnL>
                    <a:lnR w="9512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  <a:endParaRPr sz="1000"/>
                    </a:p>
                  </a:txBody>
                  <a:tcPr marL="0" marR="0" marT="0" marB="0" anchor="ctr">
                    <a:lnL w="9512" algn="ctr">
                      <a:solidFill>
                        <a:srgbClr val="1F497D"/>
                      </a:solidFill>
                    </a:lnL>
                    <a:lnR w="6350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</a:tcPr>
                </a:tc>
              </a:tr>
              <a:tr h="53912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La proposta compleix amb els mínims exigibles per PPT i a més els avantatges i l’impacte de la mateixa suposen una </a:t>
                      </a:r>
                      <a:r>
                        <a:rPr lang="ca-ES" sz="1000" b="1">
                          <a:solidFill>
                            <a:srgbClr val="000000"/>
                          </a:solidFill>
                          <a:latin typeface="Arial"/>
                        </a:rPr>
                        <a:t>millora del servei</a:t>
                      </a: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ca-ES" sz="1000"/>
                    </a:p>
                  </a:txBody>
                  <a:tcPr marL="36000" marR="36000" marT="0" marB="0" anchor="ctr">
                    <a:lnL w="6350" algn="ctr">
                      <a:solidFill>
                        <a:srgbClr val="1F497D"/>
                      </a:solidFill>
                    </a:lnL>
                    <a:lnR w="9512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ACCEPTABLE</a:t>
                      </a:r>
                      <a:endParaRPr sz="1000"/>
                    </a:p>
                  </a:txBody>
                  <a:tcPr marL="0" marR="0" marT="0" marB="0" anchor="ctr">
                    <a:lnL w="9512" algn="ctr">
                      <a:solidFill>
                        <a:srgbClr val="1F497D"/>
                      </a:solidFill>
                    </a:lnL>
                    <a:lnR w="9512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0,2</a:t>
                      </a:r>
                      <a:endParaRPr sz="1000"/>
                    </a:p>
                  </a:txBody>
                  <a:tcPr marL="0" marR="0" marT="0" marB="0" anchor="ctr">
                    <a:lnL w="9512" algn="ctr">
                      <a:solidFill>
                        <a:srgbClr val="1F497D"/>
                      </a:solidFill>
                    </a:lnL>
                    <a:lnR w="6350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9512" algn="ctr">
                      <a:solidFill>
                        <a:srgbClr val="1F497D"/>
                      </a:solidFill>
                    </a:lnB>
                  </a:tcPr>
                </a:tc>
              </a:tr>
              <a:tr h="4850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La proposta </a:t>
                      </a:r>
                      <a:r>
                        <a:rPr lang="ca-ES" sz="1000" b="1">
                          <a:solidFill>
                            <a:srgbClr val="000000"/>
                          </a:solidFill>
                          <a:latin typeface="Arial"/>
                        </a:rPr>
                        <a:t>compleix amb els mínims exigibles </a:t>
                      </a: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per PPT.</a:t>
                      </a:r>
                      <a:endParaRPr lang="ca-ES" sz="1000"/>
                    </a:p>
                  </a:txBody>
                  <a:tcPr marL="36000" marR="36000" marT="0" marB="0" anchor="ctr">
                    <a:lnL w="6350" algn="ctr">
                      <a:solidFill>
                        <a:srgbClr val="1F497D"/>
                      </a:solidFill>
                    </a:lnL>
                    <a:lnR w="9512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6350" algn="ctr">
                      <a:solidFill>
                        <a:srgbClr val="1F497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SUFICIENT</a:t>
                      </a:r>
                      <a:endParaRPr sz="1000"/>
                    </a:p>
                  </a:txBody>
                  <a:tcPr marL="0" marR="0" marT="0" marB="0" anchor="ctr">
                    <a:lnL w="9512" algn="ctr">
                      <a:solidFill>
                        <a:srgbClr val="1F497D"/>
                      </a:solidFill>
                    </a:lnL>
                    <a:lnR w="9512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6350" algn="ctr">
                      <a:solidFill>
                        <a:srgbClr val="1F497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ca-ES" sz="100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sz="1000"/>
                    </a:p>
                  </a:txBody>
                  <a:tcPr marL="0" marR="0" marT="0" marB="0" anchor="ctr">
                    <a:lnL w="9512" algn="ctr">
                      <a:solidFill>
                        <a:srgbClr val="1F497D"/>
                      </a:solidFill>
                    </a:lnL>
                    <a:lnR w="6350" algn="ctr">
                      <a:solidFill>
                        <a:srgbClr val="1F497D"/>
                      </a:solidFill>
                    </a:lnR>
                    <a:lnT w="9512" algn="ctr">
                      <a:solidFill>
                        <a:srgbClr val="1F497D"/>
                      </a:solidFill>
                    </a:lnT>
                    <a:lnB w="6350" algn="ctr">
                      <a:solidFill>
                        <a:srgbClr val="1F497D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7" name="Rectángulo 1"/>
          <p:cNvSpPr/>
          <p:nvPr/>
        </p:nvSpPr>
        <p:spPr bwMode="auto">
          <a:xfrm>
            <a:off x="-19437" y="595437"/>
            <a:ext cx="2142000" cy="58679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9" name="Text Box 8"/>
          <p:cNvSpPr/>
          <p:nvPr/>
        </p:nvSpPr>
        <p:spPr bwMode="auto">
          <a:xfrm>
            <a:off x="0" y="642915"/>
            <a:ext cx="2145483" cy="8025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b="1" dirty="0">
                <a:latin typeface="+mn-lt"/>
              </a:rPr>
              <a:t>2.VALORACIÓ DE LES OFERTES</a:t>
            </a:r>
            <a:endParaRPr sz="1000" b="1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1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2.2.1  METODOLOGIA</a:t>
            </a:r>
            <a:endParaRPr lang="ca-ES" b="1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dirty="0" smtClean="0"/>
              <a:t>              2.2.2. CRITERIS	</a:t>
            </a:r>
            <a:endParaRPr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>
            <a:spLocks noGrp="1" noChangeShapeType="1"/>
          </p:cNvSpPr>
          <p:nvPr/>
        </p:nvSpPr>
        <p:spPr bwMode="auto">
          <a:xfrm>
            <a:off x="2770186" y="571478"/>
            <a:ext cx="6373990" cy="82299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</a:rPr>
              <a:t>2. VALORACIÓ DE LES OFERTES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</a:rPr>
              <a:t>2.2. VALORACIÓ SOBRE 2 i 3</a:t>
            </a:r>
            <a:endParaRPr/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2.2.2. CRITERIS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ángulo 2"/>
          <p:cNvSpPr/>
          <p:nvPr/>
        </p:nvSpPr>
        <p:spPr bwMode="auto">
          <a:xfrm>
            <a:off x="2357422" y="642918"/>
            <a:ext cx="606439" cy="27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200" dirty="0">
                <a:latin typeface="+mn-lt"/>
              </a:rPr>
              <a:t>LOT 1</a:t>
            </a:r>
          </a:p>
        </p:txBody>
      </p:sp>
      <p:sp>
        <p:nvSpPr>
          <p:cNvPr id="6" name="Rectángulo 9"/>
          <p:cNvSpPr/>
          <p:nvPr/>
        </p:nvSpPr>
        <p:spPr bwMode="auto">
          <a:xfrm>
            <a:off x="6228182" y="1512072"/>
            <a:ext cx="2881578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ct val="114999"/>
              </a:lnSpc>
              <a:buFont typeface="Arial"/>
              <a:buChar char="•"/>
              <a:defRPr/>
            </a:pPr>
            <a:r>
              <a:rPr sz="1200" b="1">
                <a:latin typeface="+mn-lt"/>
              </a:rPr>
              <a:t>Puntuació total 201 punts:  </a:t>
            </a:r>
            <a:r>
              <a:rPr sz="1200">
                <a:latin typeface="+mn-lt"/>
              </a:rPr>
              <a:t>                    </a:t>
            </a:r>
            <a:r>
              <a:rPr sz="1200" b="1">
                <a:latin typeface="+mn-lt"/>
              </a:rPr>
              <a:t>100 </a:t>
            </a:r>
            <a:r>
              <a:rPr sz="1200" b="1" smtClean="0">
                <a:latin typeface="+mn-lt"/>
              </a:rPr>
              <a:t>punts de judici </a:t>
            </a:r>
            <a:r>
              <a:rPr sz="1200" b="1">
                <a:latin typeface="+mn-lt"/>
              </a:rPr>
              <a:t>de </a:t>
            </a:r>
            <a:r>
              <a:rPr sz="1200" b="1" smtClean="0">
                <a:latin typeface="+mn-lt"/>
              </a:rPr>
              <a:t>valor distribuïts en:</a:t>
            </a:r>
          </a:p>
          <a:p>
            <a:pPr marL="171450" indent="-171450">
              <a:lnSpc>
                <a:spcPct val="114999"/>
              </a:lnSpc>
              <a:defRPr/>
            </a:pPr>
            <a:r>
              <a:rPr lang="es-ES" sz="1200" dirty="0" smtClean="0"/>
              <a:t>	39 </a:t>
            </a:r>
            <a:r>
              <a:rPr lang="es-ES" sz="1200" dirty="0" err="1" smtClean="0"/>
              <a:t>criteris</a:t>
            </a:r>
            <a:r>
              <a:rPr lang="es-ES" sz="1200" dirty="0" smtClean="0"/>
              <a:t> </a:t>
            </a:r>
            <a:r>
              <a:rPr lang="es-ES" sz="1200" b="1" dirty="0" smtClean="0"/>
              <a:t>,</a:t>
            </a:r>
            <a:r>
              <a:rPr lang="es-ES" sz="1200" dirty="0" smtClean="0"/>
              <a:t> </a:t>
            </a:r>
            <a:r>
              <a:rPr lang="es-ES" sz="1200" dirty="0" err="1" smtClean="0"/>
              <a:t>subdividits</a:t>
            </a:r>
            <a:r>
              <a:rPr lang="es-ES" sz="1200" dirty="0" smtClean="0"/>
              <a:t> en 89 </a:t>
            </a:r>
            <a:r>
              <a:rPr lang="es-ES" sz="1200" dirty="0" err="1" smtClean="0"/>
              <a:t>subcriteris</a:t>
            </a:r>
            <a:r>
              <a:rPr lang="es-ES" sz="1200" dirty="0" smtClean="0"/>
              <a:t>.</a:t>
            </a:r>
          </a:p>
          <a:p>
            <a:pPr marL="171450" indent="-171450" algn="l">
              <a:lnSpc>
                <a:spcPct val="114999"/>
              </a:lnSpc>
              <a:buFont typeface="Arial"/>
              <a:buChar char="•"/>
              <a:defRPr/>
            </a:pPr>
            <a:endParaRPr sz="1200" b="1" smtClean="0">
              <a:latin typeface="+mn-lt"/>
            </a:endParaRPr>
          </a:p>
          <a:p>
            <a:pPr marL="171450" indent="-171450" algn="l">
              <a:lnSpc>
                <a:spcPct val="114999"/>
              </a:lnSpc>
              <a:defRPr/>
            </a:pPr>
            <a:r>
              <a:rPr sz="1200" b="1" smtClean="0">
                <a:latin typeface="+mn-lt"/>
              </a:rPr>
              <a:t>	101 punts criteris automàtics.</a:t>
            </a:r>
          </a:p>
          <a:p>
            <a:pPr marL="171450" indent="-171450" algn="just">
              <a:lnSpc>
                <a:spcPct val="114999"/>
              </a:lnSpc>
              <a:defRPr/>
            </a:pPr>
            <a:r>
              <a:rPr sz="1200" smtClean="0">
                <a:latin typeface="+mn-lt"/>
              </a:rPr>
              <a:t>	Punts </a:t>
            </a:r>
            <a:r>
              <a:rPr sz="1200">
                <a:latin typeface="+mn-lt"/>
              </a:rPr>
              <a:t>ponderats pel pes econòmic.</a:t>
            </a:r>
          </a:p>
          <a:p>
            <a:pPr>
              <a:defRPr/>
            </a:pPr>
            <a:endParaRPr sz="1200">
              <a:latin typeface="+mn-lt"/>
            </a:endParaRPr>
          </a:p>
          <a:p>
            <a:pPr>
              <a:defRPr/>
            </a:pPr>
            <a:r>
              <a:rPr sz="1200" b="0" i="0" u="none" strike="noStrike" cap="none" spc="0">
                <a:solidFill>
                  <a:schemeClr val="dk1"/>
                </a:solidFill>
                <a:latin typeface="+mn-lt"/>
                <a:ea typeface="+mn-lt"/>
                <a:cs typeface="+mn-lt"/>
              </a:rPr>
              <a:t>Exemple</a:t>
            </a:r>
            <a:r>
              <a:rPr sz="1200">
                <a:latin typeface="+mn-lt"/>
              </a:rPr>
              <a:t>: </a:t>
            </a:r>
          </a:p>
          <a:p>
            <a:pPr>
              <a:defRPr/>
            </a:pPr>
            <a:endParaRPr sz="1200">
              <a:latin typeface="Arial"/>
            </a:endParaRPr>
          </a:p>
          <a:p>
            <a:pPr>
              <a:defRPr/>
            </a:pPr>
            <a:r>
              <a:rPr sz="1200" i="1">
                <a:latin typeface="+mn-lt"/>
              </a:rPr>
              <a:t>Adequació del model proposat a les característiques del municipi, número i composició dels equips, adequació dels rendiments als requisits del Servei, personalització de rutes al municipi,…</a:t>
            </a:r>
            <a:endParaRPr/>
          </a:p>
          <a:p>
            <a:pPr>
              <a:defRPr/>
            </a:pPr>
            <a:endParaRPr sz="1200">
              <a:latin typeface="+mn-lt"/>
            </a:endParaRPr>
          </a:p>
          <a:p>
            <a:pPr algn="just">
              <a:defRPr/>
            </a:pPr>
            <a:endParaRPr sz="1200">
              <a:latin typeface="+mn-lt"/>
            </a:endParaRPr>
          </a:p>
        </p:txBody>
      </p:sp>
      <p:sp>
        <p:nvSpPr>
          <p:cNvPr id="7" name="Rectángulo 1"/>
          <p:cNvSpPr/>
          <p:nvPr/>
        </p:nvSpPr>
        <p:spPr bwMode="auto">
          <a:xfrm>
            <a:off x="-19437" y="595437"/>
            <a:ext cx="2142000" cy="58679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77880" y="928536"/>
            <a:ext cx="3697778" cy="5534853"/>
          </a:xfrm>
          <a:prstGeom prst="rect">
            <a:avLst/>
          </a:prstGeom>
        </p:spPr>
      </p:pic>
      <p:sp>
        <p:nvSpPr>
          <p:cNvPr id="10" name="Text Box 8"/>
          <p:cNvSpPr/>
          <p:nvPr/>
        </p:nvSpPr>
        <p:spPr bwMode="auto">
          <a:xfrm>
            <a:off x="0" y="642915"/>
            <a:ext cx="2145483" cy="8025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b="1" dirty="0">
                <a:latin typeface="+mn-lt"/>
              </a:rPr>
              <a:t>2.VALORACIÓ DE LES OFERTES</a:t>
            </a:r>
            <a:endParaRPr sz="1000" b="1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1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</a:t>
            </a:r>
            <a:r>
              <a:rPr lang="ca-ES" sz="800" dirty="0" smtClean="0"/>
              <a:t>2.2.1  METODOLOGIA</a:t>
            </a:r>
            <a:endParaRPr lang="ca-ES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2.2.2. CRITERIS</a:t>
            </a:r>
            <a:r>
              <a:rPr lang="ca-ES" sz="800" dirty="0" smtClean="0"/>
              <a:t>	</a:t>
            </a:r>
            <a:endParaRPr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>
            <a:spLocks noGrp="1" noChangeShapeType="1"/>
          </p:cNvSpPr>
          <p:nvPr/>
        </p:nvSpPr>
        <p:spPr bwMode="auto">
          <a:xfrm>
            <a:off x="2770186" y="571478"/>
            <a:ext cx="6373990" cy="82299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</a:rPr>
              <a:t>2. VALORACIÓ DE LES OFERTES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</a:rPr>
              <a:t>2.2. VALORACIÓ SOBRE 2 i 3</a:t>
            </a:r>
            <a:endParaRPr/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2.2.2. CRITERIS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ángulo 2"/>
          <p:cNvSpPr/>
          <p:nvPr/>
        </p:nvSpPr>
        <p:spPr bwMode="auto">
          <a:xfrm>
            <a:off x="2245002" y="1063768"/>
            <a:ext cx="606439" cy="27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200">
                <a:latin typeface="+mn-lt"/>
              </a:rPr>
              <a:t>LOT 2</a:t>
            </a:r>
          </a:p>
        </p:txBody>
      </p:sp>
      <p:sp>
        <p:nvSpPr>
          <p:cNvPr id="6" name="Rectángulo 9"/>
          <p:cNvSpPr/>
          <p:nvPr/>
        </p:nvSpPr>
        <p:spPr bwMode="auto">
          <a:xfrm>
            <a:off x="6228182" y="1512072"/>
            <a:ext cx="2880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/>
              <a:buChar char="•"/>
              <a:defRPr/>
            </a:pPr>
            <a:r>
              <a:rPr lang="ca-ES" sz="1200" b="1" dirty="0">
                <a:latin typeface="+mn-lt"/>
              </a:rPr>
              <a:t>Puntuació total 201 punts: </a:t>
            </a:r>
            <a:endParaRPr lang="ca-ES" sz="1200" b="1" dirty="0" smtClean="0">
              <a:latin typeface="+mn-lt"/>
            </a:endParaRPr>
          </a:p>
          <a:p>
            <a:pPr marL="171450" indent="-171450" algn="just">
              <a:defRPr/>
            </a:pPr>
            <a:r>
              <a:rPr lang="ca-ES" sz="1200" b="1" dirty="0" smtClean="0">
                <a:latin typeface="+mn-lt"/>
              </a:rPr>
              <a:t>	100 </a:t>
            </a:r>
            <a:r>
              <a:rPr lang="ca-ES" sz="1200" b="1" dirty="0">
                <a:latin typeface="+mn-lt"/>
              </a:rPr>
              <a:t>judici de </a:t>
            </a:r>
            <a:r>
              <a:rPr lang="ca-ES" sz="1200" b="1" dirty="0" smtClean="0">
                <a:latin typeface="+mn-lt"/>
              </a:rPr>
              <a:t>valor</a:t>
            </a:r>
          </a:p>
          <a:p>
            <a:pPr marL="171450" indent="-171450" algn="just">
              <a:defRPr/>
            </a:pPr>
            <a:r>
              <a:rPr lang="ca-ES" sz="1200" dirty="0" smtClean="0"/>
              <a:t>	14 criteris de valoració, subdividits en 17 </a:t>
            </a:r>
            <a:r>
              <a:rPr lang="ca-ES" sz="1200" dirty="0" err="1" smtClean="0"/>
              <a:t>subcriteris</a:t>
            </a:r>
            <a:r>
              <a:rPr lang="ca-ES" sz="1200" dirty="0" smtClean="0"/>
              <a:t>.</a:t>
            </a:r>
          </a:p>
          <a:p>
            <a:pPr marL="171450" indent="-171450" algn="just">
              <a:defRPr/>
            </a:pPr>
            <a:endParaRPr lang="ca-ES" sz="1200" b="1" dirty="0" smtClean="0">
              <a:latin typeface="+mn-lt"/>
            </a:endParaRPr>
          </a:p>
          <a:p>
            <a:pPr marL="171450" indent="-171450" algn="just">
              <a:defRPr/>
            </a:pPr>
            <a:r>
              <a:rPr lang="ca-ES" sz="1200" b="1" dirty="0" smtClean="0">
                <a:latin typeface="+mn-lt"/>
              </a:rPr>
              <a:t>	101 </a:t>
            </a:r>
            <a:r>
              <a:rPr lang="ca-ES" sz="1200" b="1" dirty="0">
                <a:latin typeface="+mn-lt"/>
              </a:rPr>
              <a:t>automàtics.</a:t>
            </a:r>
            <a:endParaRPr lang="ca-ES" b="1" dirty="0"/>
          </a:p>
          <a:p>
            <a:pPr marL="171450" indent="-171450" algn="just">
              <a:buFont typeface="Arial"/>
              <a:buChar char="•"/>
              <a:defRPr/>
            </a:pPr>
            <a:r>
              <a:rPr lang="ca-ES" sz="1200" dirty="0">
                <a:latin typeface="+mn-lt"/>
              </a:rPr>
              <a:t>Punts </a:t>
            </a:r>
            <a:r>
              <a:rPr lang="ca-ES" sz="1200" dirty="0" smtClean="0">
                <a:latin typeface="+mn-lt"/>
              </a:rPr>
              <a:t>ponderats </a:t>
            </a:r>
            <a:r>
              <a:rPr lang="ca-ES" sz="1200" dirty="0">
                <a:latin typeface="+mn-lt"/>
              </a:rPr>
              <a:t>pel pes econòmic</a:t>
            </a:r>
          </a:p>
          <a:p>
            <a:pPr>
              <a:defRPr/>
            </a:pPr>
            <a:endParaRPr lang="ca-ES" sz="1200" dirty="0">
              <a:latin typeface="+mn-lt"/>
            </a:endParaRPr>
          </a:p>
          <a:p>
            <a:pPr>
              <a:defRPr/>
            </a:pPr>
            <a:r>
              <a:rPr lang="ca-ES" sz="1200" i="1" dirty="0">
                <a:latin typeface="+mn-lt"/>
              </a:rPr>
              <a:t>Adequació del model proposat a les característiques del municipi, número i composició dels equips, adequació dels rendiments als requisits del Servei, personalització de rutes al municipi,…</a:t>
            </a:r>
            <a:endParaRPr lang="ca-ES" dirty="0"/>
          </a:p>
          <a:p>
            <a:pPr>
              <a:defRPr/>
            </a:pPr>
            <a:endParaRPr lang="ca-ES" sz="1200" dirty="0">
              <a:latin typeface="+mn-lt"/>
            </a:endParaRPr>
          </a:p>
          <a:p>
            <a:pPr algn="just">
              <a:defRPr/>
            </a:pPr>
            <a:endParaRPr lang="ca-ES" sz="1200" dirty="0">
              <a:latin typeface="+mn-lt"/>
            </a:endParaRPr>
          </a:p>
        </p:txBody>
      </p:sp>
      <p:graphicFrame>
        <p:nvGraphicFramePr>
          <p:cNvPr id="7" name="Tabla 5"/>
          <p:cNvGraphicFramePr>
            <a:graphicFrameLocks noGrp="1"/>
          </p:cNvGraphicFramePr>
          <p:nvPr/>
        </p:nvGraphicFramePr>
        <p:xfrm>
          <a:off x="2332485" y="1340768"/>
          <a:ext cx="3793429" cy="1440159"/>
        </p:xfrm>
        <a:graphic>
          <a:graphicData uri="http://schemas.openxmlformats.org/drawingml/2006/table">
            <a:tbl>
              <a:tblPr/>
              <a:tblGrid>
                <a:gridCol w="3391643"/>
                <a:gridCol w="401786"/>
              </a:tblGrid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ASPECTE A VALORAR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PUNTS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001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 Configuració general del Servei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 Percentatge de PxR</a:t>
                      </a:r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 Servei d’Atenció Ciutadana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 Vehicles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 Compra verda i responsable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6. Software de gestió del servei</a:t>
                      </a:r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 Pla de formació i motivació del personal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 Campanya de comunicació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28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TOTAL PUNTUACIÓ CRITERIS JUDICI DE VALOR</a:t>
                      </a:r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6"/>
          <p:cNvGraphicFramePr>
            <a:graphicFrameLocks noGrp="1"/>
          </p:cNvGraphicFramePr>
          <p:nvPr/>
        </p:nvGraphicFramePr>
        <p:xfrm>
          <a:off x="2332485" y="2780928"/>
          <a:ext cx="3793429" cy="1102523"/>
        </p:xfrm>
        <a:graphic>
          <a:graphicData uri="http://schemas.openxmlformats.org/drawingml/2006/table">
            <a:tbl>
              <a:tblPr/>
              <a:tblGrid>
                <a:gridCol w="3391643"/>
                <a:gridCol w="401786"/>
              </a:tblGrid>
              <a:tr h="16641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ASPECTE A VALORAR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PUNTS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104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A. Baixa realitzada en el preu de licitació</a:t>
                      </a:r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B. Aspectes ambientals I. Menors emissions de CO</a:t>
                      </a:r>
                      <a:r>
                        <a:rPr lang="ca-ES" sz="600" b="0" i="0" u="none" strike="noStrike" baseline="-25000">
                          <a:solidFill>
                            <a:srgbClr val="000000"/>
                          </a:solidFill>
                          <a:latin typeface="+mn-lt"/>
                        </a:rPr>
                        <a:t>2 </a:t>
                      </a: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 vehicles de nova adquisició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C. Aspectes ambientals II. Pneumàtics. 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D. Aspectes ambientals III. Contaminació acústica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E. Millor percentatge de llocs de treball ocupats per persones amb risc d'exclusió social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F. Import econòmic total per a les campanyes de comunicació del nou servei 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056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PUNTUACIÓ CRITÈRIS AUTOMÀTICS</a:t>
                      </a:r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101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7"/>
          <p:cNvGraphicFramePr>
            <a:graphicFrameLocks noGrp="1"/>
          </p:cNvGraphicFramePr>
          <p:nvPr/>
        </p:nvGraphicFramePr>
        <p:xfrm>
          <a:off x="2332485" y="4241433"/>
          <a:ext cx="3793429" cy="786822"/>
        </p:xfrm>
        <a:graphic>
          <a:graphicData uri="http://schemas.openxmlformats.org/drawingml/2006/table">
            <a:tbl>
              <a:tblPr/>
              <a:tblGrid>
                <a:gridCol w="3391643"/>
                <a:gridCol w="401786"/>
              </a:tblGrid>
              <a:tr h="12157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ASPECTE A VALORAR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PUNTS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Configuració  del Servei de Control de Qualitat i Educació Ambiental amb agents de proximitat</a:t>
                      </a:r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36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Software de gestió del servei</a:t>
                      </a:r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2157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Pla de formació i motivació del personal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PUNTUACIÓ CRITERIS JUDICI DE VALOR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8"/>
          <p:cNvGraphicFramePr>
            <a:graphicFrameLocks noGrp="1"/>
          </p:cNvGraphicFramePr>
          <p:nvPr/>
        </p:nvGraphicFramePr>
        <p:xfrm>
          <a:off x="2332485" y="5028255"/>
          <a:ext cx="3793429" cy="993032"/>
        </p:xfrm>
        <a:graphic>
          <a:graphicData uri="http://schemas.openxmlformats.org/drawingml/2006/table">
            <a:tbl>
              <a:tblPr/>
              <a:tblGrid>
                <a:gridCol w="3391643"/>
                <a:gridCol w="401786"/>
              </a:tblGrid>
              <a:tr h="12893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ASPECTE A VALORAR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PUNTS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A. Baixa realitzada en el preu de licitació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B. Nombre d’hores d’agents de proximitat addicionals per a la posada en marxa i seguiment dels nous serveis innovadors (PaP domiciliari i comercial, tancament contenidors, voluminosos a casa)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C. Aspectes ambientals. Etiqueta ambiental dels vehicles de transport dels agents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D. Idiomes addicionals al català i castellà 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a-ES" sz="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PUNTUACIÓ CITÈRIS AUTOMÀTICS</a:t>
                      </a:r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a-ES" sz="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101</a:t>
                      </a:r>
                      <a:endParaRPr/>
                    </a:p>
                  </a:txBody>
                  <a:tcPr marL="9525" marR="9525" marT="9525" marB="0" anchor="ctr">
                    <a:lnL w="19050" algn="ctr">
                      <a:solidFill>
                        <a:srgbClr val="000000"/>
                      </a:solidFill>
                    </a:lnL>
                    <a:lnR w="190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9050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 bwMode="auto">
          <a:xfrm>
            <a:off x="2235870" y="3940294"/>
            <a:ext cx="606439" cy="27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200">
                <a:latin typeface="+mn-lt"/>
              </a:rPr>
              <a:t>LOT 3</a:t>
            </a:r>
          </a:p>
        </p:txBody>
      </p:sp>
      <p:sp>
        <p:nvSpPr>
          <p:cNvPr id="12" name="Rectángulo 11"/>
          <p:cNvSpPr/>
          <p:nvPr/>
        </p:nvSpPr>
        <p:spPr bwMode="auto">
          <a:xfrm>
            <a:off x="6228183" y="4180343"/>
            <a:ext cx="2880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/>
              <a:buChar char="•"/>
              <a:defRPr/>
            </a:pPr>
            <a:r>
              <a:rPr lang="ca-ES" sz="1200" b="1" dirty="0">
                <a:latin typeface="+mn-lt"/>
              </a:rPr>
              <a:t>Puntuació total 201 punts: </a:t>
            </a:r>
            <a:endParaRPr lang="ca-ES" sz="1200" b="1" dirty="0" smtClean="0">
              <a:latin typeface="+mn-lt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ca-ES" sz="1200" b="1" dirty="0" smtClean="0">
                <a:latin typeface="+mn-lt"/>
              </a:rPr>
              <a:t>100 </a:t>
            </a:r>
            <a:r>
              <a:rPr lang="ca-ES" sz="1200" b="1" dirty="0">
                <a:latin typeface="+mn-lt"/>
              </a:rPr>
              <a:t>judici de valor </a:t>
            </a:r>
            <a:endParaRPr lang="ca-ES" sz="1200" b="1" dirty="0" smtClean="0">
              <a:latin typeface="+mn-lt"/>
            </a:endParaRPr>
          </a:p>
          <a:p>
            <a:pPr marL="171450" indent="-171450" algn="just">
              <a:defRPr/>
            </a:pPr>
            <a:r>
              <a:rPr lang="ca-ES" sz="1200" dirty="0" smtClean="0"/>
              <a:t>	7 criteris de valoració, subdividits en 9 </a:t>
            </a:r>
            <a:r>
              <a:rPr lang="ca-ES" sz="1200" dirty="0" err="1" smtClean="0"/>
              <a:t>subcriteris</a:t>
            </a:r>
            <a:r>
              <a:rPr lang="ca-ES" sz="1200" dirty="0" smtClean="0"/>
              <a:t>.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ca-ES" sz="1200" b="1" dirty="0" smtClean="0">
              <a:latin typeface="+mn-lt"/>
            </a:endParaRPr>
          </a:p>
          <a:p>
            <a:pPr marL="171450" indent="-171450" algn="just">
              <a:defRPr/>
            </a:pPr>
            <a:r>
              <a:rPr lang="ca-ES" sz="1200" b="1" dirty="0" smtClean="0">
                <a:latin typeface="+mn-lt"/>
              </a:rPr>
              <a:t>	101 </a:t>
            </a:r>
            <a:r>
              <a:rPr lang="ca-ES" sz="1200" b="1" dirty="0">
                <a:latin typeface="+mn-lt"/>
              </a:rPr>
              <a:t>automàtics.</a:t>
            </a:r>
            <a:endParaRPr lang="ca-ES" b="1" dirty="0"/>
          </a:p>
          <a:p>
            <a:pPr>
              <a:defRPr/>
            </a:pPr>
            <a:endParaRPr lang="ca-ES" sz="1200" dirty="0">
              <a:latin typeface="+mn-lt"/>
            </a:endParaRPr>
          </a:p>
          <a:p>
            <a:pPr>
              <a:defRPr/>
            </a:pPr>
            <a:r>
              <a:rPr lang="ca-ES" sz="1200" i="1" dirty="0">
                <a:latin typeface="+mn-lt"/>
              </a:rPr>
              <a:t>Adequació del model proposat a les característiques del municipi, proposta Pla de Motivació, Pla de formació,…</a:t>
            </a:r>
            <a:endParaRPr lang="ca-ES" dirty="0"/>
          </a:p>
          <a:p>
            <a:pPr>
              <a:defRPr/>
            </a:pPr>
            <a:endParaRPr lang="ca-ES" sz="1200" dirty="0">
              <a:latin typeface="+mn-lt"/>
            </a:endParaRPr>
          </a:p>
          <a:p>
            <a:pPr algn="just">
              <a:defRPr/>
            </a:pPr>
            <a:endParaRPr lang="ca-ES" sz="1200" dirty="0">
              <a:latin typeface="+mn-lt"/>
            </a:endParaRPr>
          </a:p>
        </p:txBody>
      </p:sp>
      <p:sp>
        <p:nvSpPr>
          <p:cNvPr id="13" name="Rectángulo 1"/>
          <p:cNvSpPr/>
          <p:nvPr/>
        </p:nvSpPr>
        <p:spPr bwMode="auto">
          <a:xfrm>
            <a:off x="-19437" y="595437"/>
            <a:ext cx="2142000" cy="58679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5" name="Text Box 8"/>
          <p:cNvSpPr/>
          <p:nvPr/>
        </p:nvSpPr>
        <p:spPr bwMode="auto">
          <a:xfrm>
            <a:off x="0" y="642915"/>
            <a:ext cx="2145483" cy="8025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b="1" dirty="0">
                <a:latin typeface="+mn-lt"/>
              </a:rPr>
              <a:t>2.VALORACIÓ DE LES OFERTES</a:t>
            </a:r>
            <a:endParaRPr sz="1000" b="1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1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2.2. VALORACIÓ SOBRE 2 i </a:t>
            </a:r>
            <a:r>
              <a:rPr lang="ca-ES" sz="700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</a:t>
            </a:r>
            <a:r>
              <a:rPr lang="ca-ES" sz="800" dirty="0" smtClean="0"/>
              <a:t>2.2.1  METODOLOGIA</a:t>
            </a:r>
            <a:endParaRPr lang="ca-ES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800" b="1" dirty="0" smtClean="0"/>
              <a:t>              2.2.2. CRITERIS</a:t>
            </a:r>
            <a:r>
              <a:rPr lang="ca-ES" sz="800" dirty="0" smtClean="0"/>
              <a:t>	</a:t>
            </a:r>
            <a:endParaRPr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              2.2.3</a:t>
            </a:r>
            <a:r>
              <a:rPr lang="ca-ES" sz="700" dirty="0">
                <a:latin typeface="+mn-lt"/>
              </a:rPr>
              <a:t>. PRINCIPALS CONCLUSIONS</a:t>
            </a:r>
            <a:endParaRPr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 bwMode="auto">
          <a:xfrm>
            <a:off x="-19436" y="595436"/>
            <a:ext cx="2142000" cy="5867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9 Rectángulo"/>
          <p:cNvSpPr>
            <a:spLocks noGrp="1" noChangeShapeType="1"/>
          </p:cNvSpPr>
          <p:nvPr/>
        </p:nvSpPr>
        <p:spPr bwMode="auto">
          <a:xfrm>
            <a:off x="2770187" y="571479"/>
            <a:ext cx="6374027" cy="82299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200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</a:rPr>
              <a:t>2. VALORACIÓ DE LES OFERTES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</a:rPr>
              <a:t>2.2. VALORACIÓ SOBRE 2 i 3 </a:t>
            </a:r>
            <a:endParaRPr/>
          </a:p>
          <a:p>
            <a:pPr lvl="0" algn="r">
              <a:defRPr/>
            </a:pPr>
            <a:r>
              <a:rPr lang="ca-ES"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2.2.3. PRINCIPALS CONCLUSIONS</a:t>
            </a:r>
            <a:endParaRPr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ángulo 9"/>
          <p:cNvSpPr/>
          <p:nvPr/>
        </p:nvSpPr>
        <p:spPr bwMode="auto">
          <a:xfrm>
            <a:off x="2411759" y="1512073"/>
            <a:ext cx="6628264" cy="21031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/>
            </a:pPr>
            <a:r>
              <a:rPr lang="es-ES" sz="1200" b="1">
                <a:latin typeface="+mn-lt"/>
              </a:rPr>
              <a:t>RESUM CONCLUSIONS LOT 1 </a:t>
            </a:r>
          </a:p>
          <a:p>
            <a:pPr algn="just">
              <a:defRPr/>
            </a:pPr>
            <a:endParaRPr sz="1200" b="1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s-ES" sz="1200">
              <a:latin typeface="Arial"/>
            </a:endParaRPr>
          </a:p>
          <a:p>
            <a:pPr algn="just">
              <a:defRPr/>
            </a:pPr>
            <a:endParaRPr lang="es-ES" sz="1200">
              <a:latin typeface="Arial"/>
            </a:endParaRPr>
          </a:p>
          <a:p>
            <a:pPr marL="217793" indent="-217793" algn="just">
              <a:buFont typeface="Arial"/>
              <a:buChar char="•"/>
              <a:defRPr/>
            </a:pPr>
            <a:endParaRPr lang="es-ES" sz="1200">
              <a:latin typeface="Arial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2430035" y="1898592"/>
            <a:ext cx="6522514" cy="417361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a-ES" sz="1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ASPECTES MÉS RELLEVANTS EN LA VALORACIÓ DE LES OFERTES</a:t>
            </a:r>
            <a:endParaRPr sz="1200" b="1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ca-ES" sz="1200" b="1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ca-ES" sz="1200" b="1" i="0" u="none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DISSENY I DIMENSIONAT DELS SERVEIS</a:t>
            </a:r>
            <a:endParaRPr lang="ca-ES" sz="12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ca-ES" sz="1200" b="1" i="0" u="none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ca-ES" sz="1200" b="1" i="0" u="none" dirty="0" err="1">
                <a:solidFill>
                  <a:srgbClr val="0070C0"/>
                </a:solidFill>
                <a:latin typeface="Arial"/>
                <a:ea typeface="Arial"/>
                <a:cs typeface="Arial"/>
              </a:rPr>
              <a:t>FCC</a:t>
            </a:r>
            <a:r>
              <a:rPr lang="ca-ES" sz="12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:</a:t>
            </a: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La seva proposta denota </a:t>
            </a: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 coneixement molt elevat dels problemes </a:t>
            </a: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actuals en la prestació dels serveis i de la seva ubicació en el territori, ajustant </a:t>
            </a: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els serveis </a:t>
            </a: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 neteja a </a:t>
            </a: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les necessitats reals de cada zona, tant pel que fa al disseny, </a:t>
            </a: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composició, i dimensionat; i d’acord amb</a:t>
            </a:r>
            <a:r>
              <a:rPr lang="ca-ES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ca-ES" sz="1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l’urbanisme</a:t>
            </a:r>
            <a:r>
              <a:rPr lang="ca-ES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el grau de brutícia, el nombre i estat de les àrees de contenidors, el nombre de papereres, l’existència d'’arbrat i la problemàtica de fulles, i l’existència d’equipaments.</a:t>
            </a:r>
          </a:p>
          <a:p>
            <a:pPr algn="just">
              <a:defRPr/>
            </a:pP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Pel </a:t>
            </a: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que fa al servei de recollida, també s'apliquen uns rendiments raonables, realistes i justificats, a més d'apostar per la coordinació de totes les activitats per aconseguir el compliment dels objectius generals dels </a:t>
            </a: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PPT en la neteja dels entorns de les àrees d’aportaci</a:t>
            </a:r>
            <a:r>
              <a:rPr lang="ca-ES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ó.</a:t>
            </a:r>
            <a:endParaRPr lang="ca-ES" sz="12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	.</a:t>
            </a:r>
          </a:p>
          <a:p>
            <a:pPr algn="just">
              <a:defRPr/>
            </a:pP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ca-ES" sz="1200" b="1" i="0" u="none" dirty="0" err="1">
                <a:solidFill>
                  <a:srgbClr val="0070C0"/>
                </a:solidFill>
                <a:latin typeface="Arial"/>
                <a:ea typeface="Arial"/>
                <a:cs typeface="Arial"/>
              </a:rPr>
              <a:t>VALORIZA</a:t>
            </a:r>
            <a:r>
              <a:rPr lang="ca-ES" sz="12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:</a:t>
            </a: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Proposa un disseny</a:t>
            </a: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composició i dimensionat dels serveis </a:t>
            </a: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 recollida amb </a:t>
            </a: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algunes errades importants que podrien condicionar l’aplicació dels mateixos en cas de sortir proposada</a:t>
            </a: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. (recollida bilateral, </a:t>
            </a:r>
            <a:r>
              <a:rPr lang="ca-ES" sz="1200" b="0" i="0" u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pre</a:t>
            </a: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recollida, comercial, neteja contenidors).</a:t>
            </a:r>
          </a:p>
          <a:p>
            <a:pPr algn="just">
              <a:defRPr/>
            </a:pP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Pel </a:t>
            </a: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que fa al</a:t>
            </a: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servei de neteja, té en compte uns rendiments teòrics que tot i considerar-se aptes no tenen en compte la problemàtica de cada zona de la </a:t>
            </a:r>
            <a:r>
              <a:rPr sz="1200" b="0" i="0" u="none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ciutat. Dimensionant el servei  en base a la longitud dels vials de cada barri.</a:t>
            </a:r>
            <a:endParaRPr lang="ca-ES" sz="12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ca-ES" sz="1200" b="1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ca-ES" sz="12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ca-ES" sz="12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ca-ES" sz="12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ca-ES" sz="12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ca-ES" sz="1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ca-ES" sz="12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amb </a:t>
            </a:r>
            <a:endParaRPr lang="ca-ES" sz="12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4349782" y="1932608"/>
            <a:ext cx="914436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Text Box 8"/>
          <p:cNvSpPr/>
          <p:nvPr/>
        </p:nvSpPr>
        <p:spPr bwMode="auto">
          <a:xfrm>
            <a:off x="0" y="642915"/>
            <a:ext cx="2145483" cy="77559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defRPr/>
            </a:pPr>
            <a:r>
              <a:rPr lang="ca-ES" sz="1200" dirty="0">
                <a:latin typeface="+mn-lt"/>
              </a:rPr>
              <a:t>ÍNDEX</a:t>
            </a:r>
            <a:endParaRPr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endParaRPr lang="ca-ES" sz="400" b="1" dirty="0">
              <a:latin typeface="+mn-lt"/>
            </a:endParaRPr>
          </a:p>
          <a:p>
            <a:pPr lvl="0">
              <a:spcAft>
                <a:spcPts val="595"/>
              </a:spcAft>
              <a:defRPr/>
            </a:pPr>
            <a:r>
              <a:rPr lang="ca-ES" sz="1000" dirty="0">
                <a:latin typeface="+mn-lt"/>
              </a:rPr>
              <a:t>INTRODUCCIÓ</a:t>
            </a:r>
            <a:endParaRPr sz="1000">
              <a:latin typeface="+mn-lt"/>
            </a:endParaRPr>
          </a:p>
          <a:p>
            <a:pPr lvl="0">
              <a:spcBef>
                <a:spcPts val="595"/>
              </a:spcBef>
              <a:spcAft>
                <a:spcPts val="595"/>
              </a:spcAft>
              <a:buFont typeface="Times New Roman"/>
              <a:defRPr/>
            </a:pPr>
            <a:r>
              <a:rPr lang="ca-ES" sz="1000" dirty="0">
                <a:latin typeface="+mn-lt"/>
              </a:rPr>
              <a:t>1.EMPRESES CONVIDADES I PRESENTADES</a:t>
            </a:r>
            <a:endParaRPr sz="1000">
              <a:latin typeface="+mn-lt"/>
            </a:endParaRPr>
          </a:p>
          <a:p>
            <a:pPr lvl="0">
              <a:spcBef>
                <a:spcPts val="0"/>
              </a:spcBef>
              <a:buFont typeface="Times New Roman"/>
              <a:defRPr/>
            </a:pPr>
            <a:r>
              <a:rPr lang="ca-ES" sz="1000" dirty="0">
                <a:latin typeface="+mn-lt"/>
              </a:rPr>
              <a:t>2.VALORACIÓ DE LES OFERTES</a:t>
            </a:r>
            <a:endParaRPr sz="100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95"/>
              </a:spcAft>
              <a:defRPr/>
            </a:pPr>
            <a:endParaRPr sz="600" b="0">
              <a:latin typeface="+mn-lt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2.1.  EQUIP I </a:t>
            </a:r>
            <a:r>
              <a:rPr lang="ca-ES" sz="700" dirty="0" err="1">
                <a:latin typeface="+mn-lt"/>
              </a:rPr>
              <a:t>COL.LABORADORS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 </a:t>
            </a:r>
            <a:r>
              <a:rPr lang="ca-ES" sz="700" b="1" dirty="0" smtClean="0">
                <a:latin typeface="+mn-lt"/>
              </a:rPr>
              <a:t>2.2</a:t>
            </a:r>
            <a:r>
              <a:rPr lang="ca-ES" sz="700" b="1" dirty="0">
                <a:latin typeface="+mn-lt"/>
              </a:rPr>
              <a:t>. VALORACIÓ SOBRE 2 i </a:t>
            </a:r>
            <a:r>
              <a:rPr lang="ca-ES" sz="700" b="1" dirty="0" smtClean="0">
                <a:latin typeface="+mn-lt"/>
              </a:rPr>
              <a:t>3</a:t>
            </a: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700" b="1" dirty="0" smtClean="0"/>
              <a:t>                </a:t>
            </a:r>
            <a:r>
              <a:rPr lang="ca-ES" sz="700" dirty="0" smtClean="0"/>
              <a:t>2.2.1  METODOLOGIA</a:t>
            </a:r>
            <a:endParaRPr lang="ca-ES" sz="700" dirty="0" smtClean="0">
              <a:latin typeface="Arial"/>
            </a:endParaRPr>
          </a:p>
          <a:p>
            <a:pPr lvl="0">
              <a:spcBef>
                <a:spcPts val="96"/>
              </a:spcBef>
              <a:spcAft>
                <a:spcPts val="196"/>
              </a:spcAft>
              <a:defRPr/>
            </a:pPr>
            <a:r>
              <a:rPr lang="ca-ES" sz="700" dirty="0" smtClean="0"/>
              <a:t>                2.2.2. CRITERIS</a:t>
            </a:r>
            <a:endParaRPr sz="70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 smtClean="0">
                <a:latin typeface="+mn-lt"/>
              </a:rPr>
              <a:t>              2.2.3</a:t>
            </a:r>
            <a:r>
              <a:rPr lang="ca-ES" sz="700" b="1" dirty="0">
                <a:latin typeface="+mn-lt"/>
              </a:rPr>
              <a:t>. PRINCIPALS CONCLUSIONS</a:t>
            </a:r>
            <a:endParaRPr b="1"/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endParaRPr sz="600" b="0" smtClean="0">
              <a:latin typeface="Arial"/>
            </a:endParaRPr>
          </a:p>
          <a:p>
            <a:pPr lvl="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 smtClean="0">
                <a:latin typeface="+mn-lt"/>
              </a:rPr>
              <a:t>         </a:t>
            </a:r>
            <a:r>
              <a:rPr lang="ca-ES" sz="700" dirty="0">
                <a:latin typeface="+mn-lt"/>
              </a:rPr>
              <a:t>2.3. PUNTUACIÓ OBTINGUDA </a:t>
            </a:r>
            <a:endParaRPr sz="700">
              <a:latin typeface="Arial"/>
            </a:endParaRPr>
          </a:p>
          <a:p>
            <a:pPr lvl="0">
              <a:spcBef>
                <a:spcPts val="95"/>
              </a:spcBef>
              <a:defRPr/>
            </a:pPr>
            <a:r>
              <a:rPr lang="ca-ES" sz="700" b="0" dirty="0">
                <a:latin typeface="+mn-lt"/>
              </a:rPr>
              <a:t>	</a:t>
            </a:r>
            <a:endParaRPr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1000" dirty="0">
                <a:latin typeface="+mn-lt"/>
              </a:rPr>
              <a:t>3.PROPOSTA D’ADJUDICACIÓ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1000" dirty="0">
                <a:latin typeface="+mn-lt"/>
              </a:rPr>
              <a:t>4.COMPARACIÓ SERVEI ACTUAL I FUTUR </a:t>
            </a:r>
            <a:r>
              <a:rPr lang="ca-ES" sz="1000" dirty="0" smtClean="0">
                <a:latin typeface="+mn-lt"/>
              </a:rPr>
              <a:t>A NIVELL DE CIUTAT</a:t>
            </a:r>
            <a:endParaRPr/>
          </a:p>
          <a:p>
            <a:pPr lvl="0">
              <a:spcBef>
                <a:spcPts val="0"/>
              </a:spcBef>
              <a:defRPr/>
            </a:pPr>
            <a:endParaRPr sz="800" b="1">
              <a:latin typeface="+mn-lt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       4.1.  LOT 1  i 2</a:t>
            </a:r>
            <a:endParaRPr sz="700" b="1">
              <a:latin typeface="Arial"/>
            </a:endParaRPr>
          </a:p>
          <a:p>
            <a:pPr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>
                <a:latin typeface="+mn-lt"/>
              </a:rPr>
              <a:t>                 4.1.1  SERVEIS DE NETEJA</a:t>
            </a:r>
            <a:endParaRPr sz="1000">
              <a:latin typeface="Arial"/>
            </a:endParaRPr>
          </a:p>
          <a:p>
            <a:pPr marL="625473" indent="-266697">
              <a:spcBef>
                <a:spcPts val="95"/>
              </a:spcBef>
              <a:spcAft>
                <a:spcPts val="195"/>
              </a:spcAft>
              <a:tabLst>
                <a:tab pos="625473" algn="l"/>
              </a:tabLst>
              <a:defRPr/>
            </a:pPr>
            <a:r>
              <a:rPr lang="ca-ES" sz="700" dirty="0">
                <a:latin typeface="+mn-lt"/>
              </a:rPr>
              <a:t>   4.1.2  SERVEIS DE  PLATGES</a:t>
            </a:r>
            <a:endParaRPr/>
          </a:p>
          <a:p>
            <a:pPr marL="717545" indent="-358770">
              <a:spcBef>
                <a:spcPts val="95"/>
              </a:spcBef>
              <a:spcAft>
                <a:spcPts val="195"/>
              </a:spcAft>
              <a:tabLst>
                <a:tab pos="717545" algn="l"/>
              </a:tabLst>
              <a:defRPr/>
            </a:pPr>
            <a:r>
              <a:rPr lang="ca-ES" sz="700" dirty="0">
                <a:latin typeface="+mn-lt"/>
              </a:rPr>
              <a:t>   4.1.3  SERVEIS DE RECOLLIDA   SELECTIVA</a:t>
            </a:r>
            <a:endParaRPr/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sz="700" b="0">
              <a:latin typeface="Arial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b="1" dirty="0">
                <a:latin typeface="+mn-lt"/>
              </a:rPr>
              <a:t> </a:t>
            </a:r>
            <a:r>
              <a:rPr lang="ca-ES" sz="700" dirty="0">
                <a:latin typeface="+mn-lt"/>
              </a:rPr>
              <a:t>4.2.   LOT 3. CONTROL DE QUALITAT I      EDUCACIÓ </a:t>
            </a:r>
            <a:r>
              <a:rPr lang="ca-ES" sz="700" dirty="0" smtClean="0">
                <a:latin typeface="+mn-lt"/>
              </a:rPr>
              <a:t>AMBIENTAL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5.- COMPARACIÓ SERVEI ACTUAL I FUTUR A NIVELL DE CT.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b="1" dirty="0" smtClean="0">
                <a:latin typeface="+mn-lt"/>
              </a:rPr>
              <a:t>	</a:t>
            </a:r>
            <a:r>
              <a:rPr lang="ca-ES" sz="700" b="1" dirty="0" smtClean="0">
                <a:latin typeface="+mn-lt"/>
              </a:rPr>
              <a:t>5.1. SETRVEI DE NETEJA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5.2. SERVEI DE PLATGES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700" dirty="0" smtClean="0">
                <a:latin typeface="+mn-lt"/>
              </a:rPr>
              <a:t>	5.3. SERVEI RECOLLIDA SELECTIVA</a:t>
            </a: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266700" indent="-266700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1000" b="1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r>
              <a:rPr lang="ca-ES" sz="1000" dirty="0" smtClean="0">
                <a:latin typeface="+mn-lt"/>
              </a:rPr>
              <a:t>	</a:t>
            </a: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lang="ca-ES" sz="700" b="0" dirty="0" smtClean="0">
              <a:latin typeface="+mn-lt"/>
            </a:endParaRPr>
          </a:p>
          <a:p>
            <a:pPr marL="450846" indent="-268283">
              <a:spcBef>
                <a:spcPts val="95"/>
              </a:spcBef>
              <a:spcAft>
                <a:spcPts val="195"/>
              </a:spcAft>
              <a:defRPr/>
            </a:pPr>
            <a:endParaRPr b="0"/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Arial"/>
            </a:endParaRPr>
          </a:p>
          <a:p>
            <a:pPr lvl="0">
              <a:spcBef>
                <a:spcPts val="0"/>
              </a:spcBef>
              <a:defRPr/>
            </a:pPr>
            <a:endParaRPr lang="ca-ES" sz="700" dirty="0">
              <a:latin typeface="+mn-lt"/>
            </a:endParaRPr>
          </a:p>
          <a:p>
            <a:pPr lvl="0">
              <a:spcBef>
                <a:spcPts val="0"/>
              </a:spcBef>
              <a:defRPr/>
            </a:pPr>
            <a:endParaRPr lang="es-ES" sz="100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default">
      <a:majorFont>
        <a:latin typeface="Times New Roman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5414</Words>
  <Application>ONLYOFFICE/6.0.0.105</Application>
  <DocSecurity>0</DocSecurity>
  <PresentationFormat>Presentación en pantalla (4:3)</PresentationFormat>
  <Paragraphs>2096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Campmajó Sebastià, Joan</dc:creator>
  <cp:lastModifiedBy>Servei de Sistemes d'Informació i Telecomunicacions</cp:lastModifiedBy>
  <cp:revision>228</cp:revision>
  <dcterms:modified xsi:type="dcterms:W3CDTF">2021-06-11T06:09:26Z</dcterms:modified>
  <dc:identifier/>
  <dc:language/>
  <cp:version/>
</cp:coreProperties>
</file>